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6B078E6-FE53-41DA-8A9A-EC1DB8CE7367}" type="datetimeFigureOut">
              <a:rPr lang="hu-HU" smtClean="0"/>
              <a:t>2020. 02. 07.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490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78E6-FE53-41DA-8A9A-EC1DB8CE7367}" type="datetimeFigureOut">
              <a:rPr lang="hu-HU" smtClean="0"/>
              <a:t>2020. 02. 07.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187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78E6-FE53-41DA-8A9A-EC1DB8CE7367}" type="datetimeFigureOut">
              <a:rPr lang="hu-HU" smtClean="0"/>
              <a:t>2020. 02. 07.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923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78E6-FE53-41DA-8A9A-EC1DB8CE7367}" type="datetimeFigureOut">
              <a:rPr lang="hu-HU" smtClean="0"/>
              <a:t>2020. 02. 07.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181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78E6-FE53-41DA-8A9A-EC1DB8CE7367}" type="datetimeFigureOut">
              <a:rPr lang="hu-HU" smtClean="0"/>
              <a:t>2020. 02. 07.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29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78E6-FE53-41DA-8A9A-EC1DB8CE7367}" type="datetimeFigureOut">
              <a:rPr lang="hu-HU" smtClean="0"/>
              <a:t>2020. 02. 07.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785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78E6-FE53-41DA-8A9A-EC1DB8CE7367}" type="datetimeFigureOut">
              <a:rPr lang="hu-HU" smtClean="0"/>
              <a:t>2020. 02. 07.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186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78E6-FE53-41DA-8A9A-EC1DB8CE7367}" type="datetimeFigureOut">
              <a:rPr lang="hu-HU" smtClean="0"/>
              <a:t>2020. 02. 07.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909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78E6-FE53-41DA-8A9A-EC1DB8CE7367}" type="datetimeFigureOut">
              <a:rPr lang="hu-HU" smtClean="0"/>
              <a:t>2020. 02. 07.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835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78E6-FE53-41DA-8A9A-EC1DB8CE7367}" type="datetimeFigureOut">
              <a:rPr lang="hu-HU" smtClean="0"/>
              <a:t>2020. 02. 07.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3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6B078E6-FE53-41DA-8A9A-EC1DB8CE7367}" type="datetimeFigureOut">
              <a:rPr lang="hu-HU" smtClean="0"/>
              <a:t>2020. 02. 07.</a:t>
            </a:fld>
            <a:endParaRPr lang="hu-H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6343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6B078E6-FE53-41DA-8A9A-EC1DB8CE7367}" type="datetimeFigureOut">
              <a:rPr lang="hu-HU" smtClean="0"/>
              <a:t>2020. 02. 07.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998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Proiectarea unei aplicații pentru deservirea clienților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 smtClean="0"/>
          </a:p>
          <a:p>
            <a:r>
              <a:rPr lang="hu-HU" dirty="0" err="1" smtClean="0"/>
              <a:t>Pași</a:t>
            </a:r>
            <a:r>
              <a:rPr lang="hu-HU" dirty="0" smtClean="0"/>
              <a:t> de </a:t>
            </a:r>
            <a:r>
              <a:rPr lang="hu-HU" dirty="0" err="1" smtClean="0"/>
              <a:t>proiectare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187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/>
            </a:r>
            <a:br>
              <a:rPr lang="ro-RO" dirty="0" smtClean="0"/>
            </a:br>
            <a:r>
              <a:rPr lang="en-US" dirty="0" smtClean="0"/>
              <a:t>Functionalities</a:t>
            </a:r>
            <a:r>
              <a:rPr lang="en-US" dirty="0"/>
              <a:t>: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3600" b="1" dirty="0">
                <a:solidFill>
                  <a:srgbClr val="FF0000"/>
                </a:solidFill>
              </a:rPr>
              <a:t>T</a:t>
            </a:r>
            <a:r>
              <a:rPr lang="ro-RO" sz="3600" b="1" dirty="0" smtClean="0">
                <a:solidFill>
                  <a:srgbClr val="FF0000"/>
                </a:solidFill>
              </a:rPr>
              <a:t>ime </a:t>
            </a:r>
            <a:r>
              <a:rPr lang="ro-RO" sz="3600" b="1" dirty="0" err="1" smtClean="0">
                <a:solidFill>
                  <a:srgbClr val="FF0000"/>
                </a:solidFill>
              </a:rPr>
              <a:t>needed</a:t>
            </a:r>
            <a:r>
              <a:rPr lang="en-US" sz="3600" b="1" dirty="0" smtClean="0">
                <a:solidFill>
                  <a:srgbClr val="FF0000"/>
                </a:solidFill>
              </a:rPr>
              <a:t>:</a:t>
            </a:r>
            <a:endParaRPr lang="ro-RO" sz="3600" b="1" dirty="0" smtClean="0">
              <a:solidFill>
                <a:srgbClr val="FF0000"/>
              </a:solidFill>
            </a:endParaRPr>
          </a:p>
          <a:p>
            <a:pPr lvl="2"/>
            <a:r>
              <a:rPr lang="ro-RO" sz="3200" b="1" dirty="0" smtClean="0">
                <a:solidFill>
                  <a:srgbClr val="002060"/>
                </a:solidFill>
              </a:rPr>
              <a:t>Basic:</a:t>
            </a:r>
            <a:endParaRPr lang="hu-HU" sz="3200" b="1" dirty="0" smtClean="0">
              <a:solidFill>
                <a:srgbClr val="002060"/>
              </a:solidFill>
            </a:endParaRPr>
          </a:p>
          <a:p>
            <a:pPr marL="1250950" indent="-528638">
              <a:buFont typeface="Wingdings" panose="05000000000000000000" pitchFamily="2" charset="2"/>
              <a:buChar char="v"/>
            </a:pPr>
            <a:r>
              <a:rPr lang="en-US" sz="2800" dirty="0"/>
              <a:t>GUI: 45 minutes</a:t>
            </a:r>
            <a:endParaRPr lang="hu-HU" sz="2800" dirty="0"/>
          </a:p>
          <a:p>
            <a:pPr marL="1250950" indent="-528638">
              <a:buFont typeface="Wingdings" panose="05000000000000000000" pitchFamily="2" charset="2"/>
              <a:buChar char="v"/>
            </a:pPr>
            <a:r>
              <a:rPr lang="en-US" sz="2800" dirty="0"/>
              <a:t>App functionalities: 1 hour and 30 minutes</a:t>
            </a:r>
            <a:endParaRPr lang="hu-HU" sz="2800" dirty="0"/>
          </a:p>
          <a:p>
            <a:pPr marL="1250950" indent="-528638">
              <a:buFont typeface="Wingdings" panose="05000000000000000000" pitchFamily="2" charset="2"/>
              <a:buChar char="v"/>
            </a:pPr>
            <a:r>
              <a:rPr lang="en-US" sz="2800" dirty="0"/>
              <a:t>Data base: 2 hours</a:t>
            </a:r>
            <a:endParaRPr lang="hu-HU" sz="2800" dirty="0"/>
          </a:p>
          <a:p>
            <a:pPr marL="1250950" indent="-528638">
              <a:buFont typeface="Wingdings" panose="05000000000000000000" pitchFamily="2" charset="2"/>
              <a:buChar char="v"/>
            </a:pPr>
            <a:r>
              <a:rPr lang="en-US" sz="2800" dirty="0"/>
              <a:t>Debug: 1 hour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18891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/>
            </a:r>
            <a:br>
              <a:rPr lang="ro-RO" dirty="0" smtClean="0"/>
            </a:br>
            <a:r>
              <a:rPr lang="en-US" dirty="0" smtClean="0"/>
              <a:t>Functionalities</a:t>
            </a:r>
            <a:r>
              <a:rPr lang="en-US" dirty="0"/>
              <a:t>: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3600" b="1" dirty="0">
                <a:solidFill>
                  <a:srgbClr val="FF0000"/>
                </a:solidFill>
              </a:rPr>
              <a:t>T</a:t>
            </a:r>
            <a:r>
              <a:rPr lang="ro-RO" sz="3600" b="1" dirty="0" smtClean="0">
                <a:solidFill>
                  <a:srgbClr val="FF0000"/>
                </a:solidFill>
              </a:rPr>
              <a:t>ime </a:t>
            </a:r>
            <a:r>
              <a:rPr lang="ro-RO" sz="3600" b="1" dirty="0" err="1" smtClean="0">
                <a:solidFill>
                  <a:srgbClr val="FF0000"/>
                </a:solidFill>
              </a:rPr>
              <a:t>needed</a:t>
            </a:r>
            <a:r>
              <a:rPr lang="en-US" sz="3600" b="1" dirty="0" smtClean="0">
                <a:solidFill>
                  <a:srgbClr val="FF0000"/>
                </a:solidFill>
              </a:rPr>
              <a:t>:</a:t>
            </a:r>
            <a:endParaRPr lang="ro-RO" sz="3600" b="1" dirty="0" smtClean="0">
              <a:solidFill>
                <a:srgbClr val="FF0000"/>
              </a:solidFill>
            </a:endParaRPr>
          </a:p>
          <a:p>
            <a:pPr lvl="2"/>
            <a:r>
              <a:rPr lang="en-US" sz="3200" b="1" dirty="0">
                <a:solidFill>
                  <a:srgbClr val="002060"/>
                </a:solidFill>
              </a:rPr>
              <a:t>With added </a:t>
            </a:r>
            <a:r>
              <a:rPr lang="en-US" sz="3200" b="1" dirty="0" smtClean="0">
                <a:solidFill>
                  <a:srgbClr val="002060"/>
                </a:solidFill>
              </a:rPr>
              <a:t>fun</a:t>
            </a:r>
            <a:r>
              <a:rPr lang="ro-RO" sz="3200" b="1" dirty="0" smtClean="0">
                <a:solidFill>
                  <a:srgbClr val="002060"/>
                </a:solidFill>
              </a:rPr>
              <a:t>c</a:t>
            </a:r>
            <a:r>
              <a:rPr lang="en-US" sz="3200" b="1" dirty="0" err="1" smtClean="0">
                <a:solidFill>
                  <a:srgbClr val="002060"/>
                </a:solidFill>
              </a:rPr>
              <a:t>tionalities</a:t>
            </a:r>
            <a:r>
              <a:rPr lang="ro-RO" sz="3200" b="1" dirty="0" smtClean="0">
                <a:solidFill>
                  <a:srgbClr val="002060"/>
                </a:solidFill>
              </a:rPr>
              <a:t>:</a:t>
            </a:r>
            <a:endParaRPr lang="hu-HU" sz="3200" b="1" dirty="0" smtClean="0">
              <a:solidFill>
                <a:srgbClr val="002060"/>
              </a:solidFill>
            </a:endParaRPr>
          </a:p>
          <a:p>
            <a:pPr marL="1250950" lvl="0" indent="-528638">
              <a:buFont typeface="Wingdings" panose="05000000000000000000" pitchFamily="2" charset="2"/>
              <a:buChar char="v"/>
            </a:pPr>
            <a:r>
              <a:rPr lang="en-US" sz="2800" dirty="0"/>
              <a:t>GUI: 2 minutes</a:t>
            </a:r>
            <a:endParaRPr lang="hu-HU" sz="2800" dirty="0"/>
          </a:p>
          <a:p>
            <a:pPr marL="1250950" lvl="0" indent="-528638">
              <a:buFont typeface="Wingdings" panose="05000000000000000000" pitchFamily="2" charset="2"/>
              <a:buChar char="v"/>
            </a:pPr>
            <a:r>
              <a:rPr lang="en-US" sz="2800" dirty="0"/>
              <a:t>App functionalities: 4 hour and 30 minutes</a:t>
            </a:r>
            <a:endParaRPr lang="hu-HU" sz="2800" dirty="0"/>
          </a:p>
          <a:p>
            <a:pPr marL="1250950" lvl="0" indent="-528638">
              <a:buFont typeface="Wingdings" panose="05000000000000000000" pitchFamily="2" charset="2"/>
              <a:buChar char="v"/>
            </a:pPr>
            <a:r>
              <a:rPr lang="en-US" sz="2800" dirty="0"/>
              <a:t>Data base: 4 hours</a:t>
            </a:r>
            <a:endParaRPr lang="hu-HU" sz="2800" dirty="0"/>
          </a:p>
          <a:p>
            <a:pPr marL="1250950" lvl="0" indent="-528638">
              <a:buFont typeface="Wingdings" panose="05000000000000000000" pitchFamily="2" charset="2"/>
              <a:buChar char="v"/>
            </a:pPr>
            <a:r>
              <a:rPr lang="en-US" sz="2800" dirty="0"/>
              <a:t>Debug: 2 hour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58649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 smtClean="0"/>
              <a:t>Example</a:t>
            </a:r>
            <a:r>
              <a:rPr lang="ro-RO" dirty="0" smtClean="0"/>
              <a:t>: Brainstorming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o-RO" b="1" dirty="0"/>
              <a:t>N</a:t>
            </a:r>
            <a:r>
              <a:rPr lang="en-US" b="1" dirty="0" err="1" smtClean="0"/>
              <a:t>eeded</a:t>
            </a:r>
            <a:r>
              <a:rPr lang="en-US" b="1" dirty="0" smtClean="0"/>
              <a:t> </a:t>
            </a:r>
            <a:r>
              <a:rPr lang="en-US" b="1" dirty="0"/>
              <a:t>data</a:t>
            </a:r>
            <a:r>
              <a:rPr lang="en-US" dirty="0"/>
              <a:t>: name, phone number, email address, birth date, sex, address, comments, company, position, additional information</a:t>
            </a:r>
            <a:endParaRPr lang="hu-HU" dirty="0"/>
          </a:p>
          <a:p>
            <a:pPr lvl="0" algn="just"/>
            <a:r>
              <a:rPr lang="en-US" b="1" dirty="0"/>
              <a:t>Name</a:t>
            </a:r>
            <a:r>
              <a:rPr lang="en-US" dirty="0"/>
              <a:t>: </a:t>
            </a:r>
            <a:r>
              <a:rPr lang="en-US" b="1" dirty="0">
                <a:solidFill>
                  <a:srgbClr val="FF0000"/>
                </a:solidFill>
              </a:rPr>
              <a:t>CRM, the easy and only way to success (</a:t>
            </a:r>
            <a:r>
              <a:rPr lang="en-US" b="1" i="1" dirty="0">
                <a:solidFill>
                  <a:srgbClr val="FF0000"/>
                </a:solidFill>
              </a:rPr>
              <a:t>Customer Relationship Manager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endParaRPr lang="hu-HU" b="1" dirty="0">
              <a:solidFill>
                <a:srgbClr val="FF0000"/>
              </a:solidFill>
            </a:endParaRPr>
          </a:p>
          <a:p>
            <a:pPr lvl="0"/>
            <a:r>
              <a:rPr lang="en-US" b="1" dirty="0"/>
              <a:t>Logo</a:t>
            </a:r>
            <a:r>
              <a:rPr lang="en-US" dirty="0"/>
              <a:t>:</a:t>
            </a:r>
            <a:endParaRPr lang="hu-HU" dirty="0"/>
          </a:p>
          <a:p>
            <a:endParaRPr lang="hu-HU" dirty="0"/>
          </a:p>
        </p:txBody>
      </p:sp>
      <p:pic>
        <p:nvPicPr>
          <p:cNvPr id="7" name="Grafik 1" descr="C:\Users\Alfa\AppData\Local\Temp\kisspng-logo-internet-brand-organization-vector-graphics-5b8ac782499489.2864947515358216983014.pn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574" y="3753046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065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 smtClean="0"/>
              <a:t>Example</a:t>
            </a:r>
            <a:r>
              <a:rPr lang="ro-RO" dirty="0" smtClean="0"/>
              <a:t>: Brainstorming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o-RO" b="1" dirty="0" err="1" smtClean="0"/>
              <a:t>Functions</a:t>
            </a:r>
            <a:r>
              <a:rPr lang="ro-RO" b="1" dirty="0" smtClean="0"/>
              <a:t>: </a:t>
            </a:r>
          </a:p>
          <a:p>
            <a:pPr lvl="0" algn="just"/>
            <a:endParaRPr lang="ro-RO" b="1" dirty="0" smtClean="0"/>
          </a:p>
          <a:p>
            <a:pPr marL="981075" lvl="1">
              <a:buFont typeface="Wingdings" panose="05000000000000000000" pitchFamily="2" charset="2"/>
              <a:buChar char="§"/>
            </a:pPr>
            <a:r>
              <a:rPr lang="en-US" dirty="0"/>
              <a:t>adding, deleting, editing customers</a:t>
            </a:r>
            <a:endParaRPr lang="hu-HU" dirty="0"/>
          </a:p>
          <a:p>
            <a:pPr marL="981075" lvl="1">
              <a:buFont typeface="Wingdings" panose="05000000000000000000" pitchFamily="2" charset="2"/>
              <a:buChar char="§"/>
            </a:pPr>
            <a:r>
              <a:rPr lang="en-US" dirty="0"/>
              <a:t>list of customers</a:t>
            </a:r>
            <a:endParaRPr lang="hu-HU" dirty="0"/>
          </a:p>
          <a:p>
            <a:pPr marL="981075" lvl="1">
              <a:buFont typeface="Wingdings" panose="05000000000000000000" pitchFamily="2" charset="2"/>
              <a:buChar char="§"/>
            </a:pPr>
            <a:r>
              <a:rPr lang="en-US" dirty="0"/>
              <a:t>exporting data</a:t>
            </a:r>
            <a:endParaRPr lang="hu-HU" dirty="0"/>
          </a:p>
          <a:p>
            <a:pPr marL="981075" lvl="1">
              <a:buFont typeface="Wingdings" panose="05000000000000000000" pitchFamily="2" charset="2"/>
              <a:buChar char="§"/>
            </a:pPr>
            <a:r>
              <a:rPr lang="en-US" dirty="0"/>
              <a:t>direct calling and sending emails</a:t>
            </a:r>
            <a:endParaRPr lang="hu-HU" dirty="0"/>
          </a:p>
          <a:p>
            <a:pPr marL="981075" lvl="1">
              <a:buFont typeface="Wingdings" panose="05000000000000000000" pitchFamily="2" charset="2"/>
              <a:buChar char="§"/>
            </a:pPr>
            <a:r>
              <a:rPr lang="en-US" dirty="0"/>
              <a:t>notifications</a:t>
            </a:r>
            <a:endParaRPr lang="hu-HU" dirty="0"/>
          </a:p>
          <a:p>
            <a:pPr marL="981075" lvl="1">
              <a:buFont typeface="Wingdings" panose="05000000000000000000" pitchFamily="2" charset="2"/>
              <a:buChar char="§"/>
            </a:pPr>
            <a:r>
              <a:rPr lang="en-US" dirty="0"/>
              <a:t>task management</a:t>
            </a:r>
            <a:endParaRPr lang="hu-HU" dirty="0"/>
          </a:p>
          <a:p>
            <a:pPr lvl="0" algn="just"/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10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 smtClean="0"/>
              <a:t>Example</a:t>
            </a:r>
            <a:r>
              <a:rPr lang="ro-RO" dirty="0" smtClean="0"/>
              <a:t>: Brainstorming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o-RO" b="1" dirty="0" err="1" smtClean="0"/>
              <a:t>Functions</a:t>
            </a:r>
            <a:r>
              <a:rPr lang="ro-RO" b="1" dirty="0" smtClean="0"/>
              <a:t>: </a:t>
            </a:r>
          </a:p>
          <a:p>
            <a:pPr lvl="0" algn="just"/>
            <a:endParaRPr lang="ro-RO" b="1" dirty="0" smtClean="0"/>
          </a:p>
          <a:p>
            <a:pPr marL="981075" lvl="1">
              <a:buFont typeface="Wingdings" panose="05000000000000000000" pitchFamily="2" charset="2"/>
              <a:buChar char="§"/>
            </a:pPr>
            <a:r>
              <a:rPr lang="en-US" dirty="0"/>
              <a:t>adding, deleting, editing customers</a:t>
            </a:r>
            <a:endParaRPr lang="hu-HU" dirty="0"/>
          </a:p>
          <a:p>
            <a:pPr marL="981075" lvl="1">
              <a:buFont typeface="Wingdings" panose="05000000000000000000" pitchFamily="2" charset="2"/>
              <a:buChar char="§"/>
            </a:pPr>
            <a:r>
              <a:rPr lang="en-US" dirty="0"/>
              <a:t>list of customers</a:t>
            </a:r>
            <a:endParaRPr lang="hu-HU" dirty="0"/>
          </a:p>
          <a:p>
            <a:pPr marL="981075" lvl="1">
              <a:buFont typeface="Wingdings" panose="05000000000000000000" pitchFamily="2" charset="2"/>
              <a:buChar char="§"/>
            </a:pPr>
            <a:r>
              <a:rPr lang="en-US" dirty="0"/>
              <a:t>exporting data</a:t>
            </a:r>
            <a:endParaRPr lang="hu-HU" dirty="0"/>
          </a:p>
          <a:p>
            <a:pPr marL="981075" lvl="1">
              <a:buFont typeface="Wingdings" panose="05000000000000000000" pitchFamily="2" charset="2"/>
              <a:buChar char="§"/>
            </a:pPr>
            <a:r>
              <a:rPr lang="en-US" dirty="0"/>
              <a:t>direct calling and sending emails</a:t>
            </a:r>
            <a:endParaRPr lang="hu-HU" dirty="0"/>
          </a:p>
          <a:p>
            <a:pPr marL="981075" lvl="1">
              <a:buFont typeface="Wingdings" panose="05000000000000000000" pitchFamily="2" charset="2"/>
              <a:buChar char="§"/>
            </a:pPr>
            <a:r>
              <a:rPr lang="en-US" dirty="0"/>
              <a:t>notifications</a:t>
            </a:r>
            <a:endParaRPr lang="hu-HU" dirty="0"/>
          </a:p>
          <a:p>
            <a:pPr marL="981075" lvl="1">
              <a:buFont typeface="Wingdings" panose="05000000000000000000" pitchFamily="2" charset="2"/>
              <a:buChar char="§"/>
            </a:pPr>
            <a:r>
              <a:rPr lang="en-US" dirty="0"/>
              <a:t>task management</a:t>
            </a:r>
            <a:endParaRPr lang="hu-HU" dirty="0"/>
          </a:p>
          <a:p>
            <a:pPr lvl="0" algn="just"/>
            <a:endParaRPr lang="hu-HU" dirty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785811" y="2382748"/>
            <a:ext cx="4572000" cy="3170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just"/>
            <a:r>
              <a:rPr lang="en-US" sz="2000" dirty="0"/>
              <a:t>The GUI mainly will be formed by a list of existing customers, also will be a function to add new customers to the list, at the bottom will be a menu bar, by clicking on a customer’s name all the needed information will be provided to the administrator. When creating a new customer, a window will be opened, where you can choose all the information you want to add to that person</a:t>
            </a:r>
            <a:r>
              <a:rPr lang="en-US" dirty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4968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 smtClean="0"/>
              <a:t>Example</a:t>
            </a:r>
            <a:r>
              <a:rPr lang="ro-RO" dirty="0" smtClean="0"/>
              <a:t>: </a:t>
            </a:r>
            <a:r>
              <a:rPr lang="en-US" b="1" dirty="0"/>
              <a:t>Analysis of the current </a:t>
            </a:r>
            <a:r>
              <a:rPr lang="en-US" b="1" dirty="0" smtClean="0"/>
              <a:t>state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Similar </a:t>
            </a:r>
            <a:r>
              <a:rPr lang="en-US" b="1" dirty="0"/>
              <a:t>apps</a:t>
            </a:r>
            <a:r>
              <a:rPr lang="ro-RO" b="1" dirty="0"/>
              <a:t>: </a:t>
            </a:r>
          </a:p>
          <a:p>
            <a:pPr lvl="0" algn="just"/>
            <a:endParaRPr lang="ro-RO" b="1" dirty="0" smtClean="0"/>
          </a:p>
          <a:p>
            <a:pPr marL="981075" lvl="1">
              <a:buFont typeface="Wingdings" panose="05000000000000000000" pitchFamily="2" charset="2"/>
              <a:buChar char="§"/>
            </a:pPr>
            <a:r>
              <a:rPr lang="en-US" dirty="0" err="1"/>
              <a:t>LEADer</a:t>
            </a:r>
            <a:endParaRPr lang="hu-HU" dirty="0"/>
          </a:p>
          <a:p>
            <a:pPr marL="981075" lvl="1">
              <a:buFont typeface="Wingdings" panose="05000000000000000000" pitchFamily="2" charset="2"/>
              <a:buChar char="§"/>
            </a:pPr>
            <a:r>
              <a:rPr lang="en-US" dirty="0" err="1"/>
              <a:t>Zoho</a:t>
            </a:r>
            <a:r>
              <a:rPr lang="en-US" dirty="0"/>
              <a:t> </a:t>
            </a:r>
            <a:r>
              <a:rPr lang="en-US" dirty="0"/>
              <a:t>CRM</a:t>
            </a:r>
            <a:endParaRPr lang="hu-HU" dirty="0"/>
          </a:p>
          <a:p>
            <a:pPr marL="981075" lvl="1">
              <a:buFont typeface="Wingdings" panose="05000000000000000000" pitchFamily="2" charset="2"/>
              <a:buChar char="§"/>
            </a:pPr>
            <a:r>
              <a:rPr lang="en-US" dirty="0"/>
              <a:t>Client </a:t>
            </a:r>
            <a:r>
              <a:rPr lang="en-US" dirty="0"/>
              <a:t>Records</a:t>
            </a:r>
            <a:endParaRPr lang="hu-HU" dirty="0"/>
          </a:p>
          <a:p>
            <a:pPr marL="981075" lvl="1">
              <a:buFont typeface="Wingdings" panose="05000000000000000000" pitchFamily="2" charset="2"/>
              <a:buChar char="§"/>
            </a:pPr>
            <a:r>
              <a:rPr lang="en-US" dirty="0"/>
              <a:t>LIID</a:t>
            </a:r>
            <a:endParaRPr lang="hu-HU" dirty="0"/>
          </a:p>
          <a:p>
            <a:pPr marL="981075" lvl="1">
              <a:buFont typeface="Wingdings" panose="05000000000000000000" pitchFamily="2" charset="2"/>
              <a:buChar char="§"/>
            </a:pPr>
            <a:r>
              <a:rPr lang="en-US" dirty="0" err="1"/>
              <a:t>Deltek</a:t>
            </a:r>
            <a:r>
              <a:rPr lang="en-US" dirty="0"/>
              <a:t> </a:t>
            </a:r>
            <a:r>
              <a:rPr lang="en-US" dirty="0"/>
              <a:t>Touch CRM</a:t>
            </a:r>
            <a:endParaRPr lang="hu-HU" dirty="0"/>
          </a:p>
          <a:p>
            <a:pPr lvl="0" algn="just"/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794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 smtClean="0"/>
              <a:t>Example</a:t>
            </a:r>
            <a:r>
              <a:rPr lang="ro-RO" dirty="0" smtClean="0"/>
              <a:t>: </a:t>
            </a:r>
            <a:r>
              <a:rPr lang="en-US" b="1" dirty="0"/>
              <a:t>Analysis of the current </a:t>
            </a:r>
            <a:r>
              <a:rPr lang="en-US" b="1" dirty="0" smtClean="0"/>
              <a:t>state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endParaRPr lang="hu-HU" dirty="0"/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597367"/>
              </p:ext>
            </p:extLst>
          </p:nvPr>
        </p:nvGraphicFramePr>
        <p:xfrm>
          <a:off x="3811604" y="1755369"/>
          <a:ext cx="4254366" cy="5102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3779">
                  <a:extLst>
                    <a:ext uri="{9D8B030D-6E8A-4147-A177-3AD203B41FA5}">
                      <a16:colId xmlns:a16="http://schemas.microsoft.com/office/drawing/2014/main" val="629510747"/>
                    </a:ext>
                  </a:extLst>
                </a:gridCol>
                <a:gridCol w="1592466">
                  <a:extLst>
                    <a:ext uri="{9D8B030D-6E8A-4147-A177-3AD203B41FA5}">
                      <a16:colId xmlns:a16="http://schemas.microsoft.com/office/drawing/2014/main" val="3466550010"/>
                    </a:ext>
                  </a:extLst>
                </a:gridCol>
                <a:gridCol w="1298121">
                  <a:extLst>
                    <a:ext uri="{9D8B030D-6E8A-4147-A177-3AD203B41FA5}">
                      <a16:colId xmlns:a16="http://schemas.microsoft.com/office/drawing/2014/main" val="2506393885"/>
                    </a:ext>
                  </a:extLst>
                </a:gridCol>
              </a:tblGrid>
              <a:tr h="30117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Name App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7" marR="5437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Advantages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7" marR="5437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Disadvantages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7" marR="54377" marT="0" marB="0"/>
                </a:tc>
                <a:extLst>
                  <a:ext uri="{0D108BD9-81ED-4DB2-BD59-A6C34878D82A}">
                    <a16:rowId xmlns:a16="http://schemas.microsoft.com/office/drawing/2014/main" val="879044458"/>
                  </a:ext>
                </a:extLst>
              </a:tr>
              <a:tr h="107111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LEADer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7" marR="5437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-it’s free</a:t>
                      </a:r>
                      <a:endParaRPr lang="hu-HU" sz="9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-great design</a:t>
                      </a:r>
                      <a:endParaRPr lang="hu-HU" sz="9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-nice layout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7" marR="5437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-has advertisements</a:t>
                      </a:r>
                      <a:endParaRPr lang="hu-HU" sz="9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-useless informations</a:t>
                      </a:r>
                      <a:endParaRPr lang="hu-HU" sz="9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-a little bit complicated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7" marR="54377" marT="0" marB="0"/>
                </a:tc>
                <a:extLst>
                  <a:ext uri="{0D108BD9-81ED-4DB2-BD59-A6C34878D82A}">
                    <a16:rowId xmlns:a16="http://schemas.microsoft.com/office/drawing/2014/main" val="1570635065"/>
                  </a:ext>
                </a:extLst>
              </a:tr>
              <a:tr h="107111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hu-HU" sz="900">
                        <a:effectLst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Zoho CRM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7" marR="5437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-it’s free</a:t>
                      </a:r>
                      <a:endParaRPr lang="hu-HU" sz="9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-a big variation of functions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7" marR="5437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-has advertisements</a:t>
                      </a:r>
                      <a:endParaRPr lang="hu-HU" sz="9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-bad design</a:t>
                      </a:r>
                      <a:endParaRPr lang="hu-HU" sz="9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-no email writing function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7" marR="54377" marT="0" marB="0"/>
                </a:tc>
                <a:extLst>
                  <a:ext uri="{0D108BD9-81ED-4DB2-BD59-A6C34878D82A}">
                    <a16:rowId xmlns:a16="http://schemas.microsoft.com/office/drawing/2014/main" val="4022621251"/>
                  </a:ext>
                </a:extLst>
              </a:tr>
              <a:tr h="137909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hu-HU" sz="900">
                        <a:effectLst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Client Records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7" marR="5437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-it’s free</a:t>
                      </a:r>
                      <a:endParaRPr lang="hu-HU" sz="9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-personalized</a:t>
                      </a:r>
                      <a:endParaRPr lang="hu-HU" sz="9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7" marR="5437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-has advertisements</a:t>
                      </a:r>
                      <a:endParaRPr lang="hu-HU" sz="9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-awful design</a:t>
                      </a:r>
                      <a:endParaRPr lang="hu-HU" sz="9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-no languages except english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7" marR="54377" marT="0" marB="0"/>
                </a:tc>
                <a:extLst>
                  <a:ext uri="{0D108BD9-81ED-4DB2-BD59-A6C34878D82A}">
                    <a16:rowId xmlns:a16="http://schemas.microsoft.com/office/drawing/2014/main" val="1649413419"/>
                  </a:ext>
                </a:extLst>
              </a:tr>
              <a:tr h="60915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hu-HU" sz="900">
                        <a:effectLst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LIID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7" marR="5437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-it’s free</a:t>
                      </a:r>
                      <a:endParaRPr lang="hu-HU" sz="9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-simple</a:t>
                      </a:r>
                      <a:endParaRPr lang="hu-HU" sz="9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-easy to use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7" marR="5437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-has advertisements</a:t>
                      </a:r>
                      <a:endParaRPr lang="hu-HU" sz="9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-few options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7" marR="54377" marT="0" marB="0"/>
                </a:tc>
                <a:extLst>
                  <a:ext uri="{0D108BD9-81ED-4DB2-BD59-A6C34878D82A}">
                    <a16:rowId xmlns:a16="http://schemas.microsoft.com/office/drawing/2014/main" val="439031620"/>
                  </a:ext>
                </a:extLst>
              </a:tr>
              <a:tr h="67097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hu-HU" sz="900">
                        <a:effectLst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Deltek Touch CRM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7" marR="5437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-it’s free</a:t>
                      </a:r>
                      <a:endParaRPr lang="hu-HU" sz="9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-great reviews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7" marR="5437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-has advertisements</a:t>
                      </a:r>
                      <a:endParaRPr lang="hu-HU" sz="9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-not popular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7" marR="54377" marT="0" marB="0"/>
                </a:tc>
                <a:extLst>
                  <a:ext uri="{0D108BD9-81ED-4DB2-BD59-A6C34878D82A}">
                    <a16:rowId xmlns:a16="http://schemas.microsoft.com/office/drawing/2014/main" val="4125360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64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 smtClean="0"/>
              <a:t>Example</a:t>
            </a:r>
            <a:r>
              <a:rPr lang="ro-RO" dirty="0" smtClean="0"/>
              <a:t>: </a:t>
            </a:r>
            <a:r>
              <a:rPr lang="de-DE" b="1" dirty="0" err="1"/>
              <a:t>To-be</a:t>
            </a:r>
            <a:r>
              <a:rPr lang="de-DE" b="1" dirty="0"/>
              <a:t> </a:t>
            </a:r>
            <a:r>
              <a:rPr lang="de-DE" b="1" dirty="0" err="1" smtClean="0"/>
              <a:t>analysis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7224" y="1694046"/>
            <a:ext cx="10753725" cy="5024388"/>
          </a:xfrm>
        </p:spPr>
        <p:txBody>
          <a:bodyPr>
            <a:normAutofit fontScale="55000" lnSpcReduction="20000"/>
          </a:bodyPr>
          <a:lstStyle/>
          <a:p>
            <a:pPr lvl="0" algn="just"/>
            <a:endParaRPr lang="hu-HU" dirty="0"/>
          </a:p>
          <a:p>
            <a:r>
              <a:rPr lang="en-US" sz="3200" dirty="0" smtClean="0"/>
              <a:t>-</a:t>
            </a:r>
            <a:r>
              <a:rPr lang="ro-RO" sz="3200" dirty="0" smtClean="0"/>
              <a:t> </a:t>
            </a:r>
            <a:r>
              <a:rPr lang="en-US" sz="3200" dirty="0" smtClean="0"/>
              <a:t>we </a:t>
            </a:r>
            <a:r>
              <a:rPr lang="en-US" sz="3200" dirty="0"/>
              <a:t>will write our code in </a:t>
            </a:r>
            <a:r>
              <a:rPr lang="ro-RO" sz="3200" b="1" dirty="0" smtClean="0"/>
              <a:t>J</a:t>
            </a:r>
            <a:r>
              <a:rPr lang="en-US" sz="3200" b="1" dirty="0" smtClean="0"/>
              <a:t>ava </a:t>
            </a:r>
            <a:r>
              <a:rPr lang="en-US" sz="3200" dirty="0"/>
              <a:t>programming language</a:t>
            </a:r>
            <a:endParaRPr lang="hu-HU" sz="3200" dirty="0"/>
          </a:p>
          <a:p>
            <a:r>
              <a:rPr lang="en-US" sz="3200" b="1" i="1" dirty="0">
                <a:solidFill>
                  <a:srgbClr val="FF0000"/>
                </a:solidFill>
              </a:rPr>
              <a:t>Solving the task</a:t>
            </a:r>
            <a:r>
              <a:rPr lang="en-US" sz="3200" i="1" dirty="0"/>
              <a:t>:</a:t>
            </a:r>
            <a:endParaRPr lang="hu-HU" sz="3200" dirty="0"/>
          </a:p>
          <a:p>
            <a:pPr marL="355600" indent="-90488"/>
            <a:r>
              <a:rPr lang="en-US" sz="3200" dirty="0" smtClean="0"/>
              <a:t>-</a:t>
            </a:r>
            <a:r>
              <a:rPr lang="ro-RO" sz="3200" dirty="0" smtClean="0"/>
              <a:t> </a:t>
            </a:r>
            <a:r>
              <a:rPr lang="en-US" sz="3200" dirty="0" smtClean="0"/>
              <a:t>interface </a:t>
            </a:r>
            <a:r>
              <a:rPr lang="en-US" sz="3200" dirty="0"/>
              <a:t>design – </a:t>
            </a:r>
            <a:r>
              <a:rPr lang="en-US" sz="3200" dirty="0" smtClean="0"/>
              <a:t>3h</a:t>
            </a:r>
            <a:endParaRPr lang="hu-HU" sz="3200" dirty="0"/>
          </a:p>
          <a:p>
            <a:pPr marL="355600" indent="-90488"/>
            <a:r>
              <a:rPr lang="ro-RO" sz="3200" dirty="0" smtClean="0"/>
              <a:t>       </a:t>
            </a:r>
            <a:r>
              <a:rPr lang="en-US" sz="3200" dirty="0" smtClean="0"/>
              <a:t>-</a:t>
            </a:r>
            <a:r>
              <a:rPr lang="ro-RO" sz="3200" dirty="0" smtClean="0"/>
              <a:t> </a:t>
            </a:r>
            <a:r>
              <a:rPr lang="en-US" sz="3200" dirty="0" smtClean="0"/>
              <a:t>main </a:t>
            </a:r>
            <a:r>
              <a:rPr lang="en-US" sz="3200" dirty="0"/>
              <a:t>page</a:t>
            </a:r>
            <a:br>
              <a:rPr lang="en-US" sz="3200" dirty="0"/>
            </a:br>
            <a:r>
              <a:rPr lang="en-US" sz="3200" dirty="0"/>
              <a:t>       </a:t>
            </a:r>
            <a:r>
              <a:rPr lang="en-US" sz="3200" dirty="0" smtClean="0"/>
              <a:t>-</a:t>
            </a:r>
            <a:r>
              <a:rPr lang="ro-RO" sz="3200" dirty="0" smtClean="0"/>
              <a:t> </a:t>
            </a:r>
            <a:r>
              <a:rPr lang="en-US" sz="3200" dirty="0" smtClean="0"/>
              <a:t>customer </a:t>
            </a:r>
            <a:r>
              <a:rPr lang="en-US" sz="3200" dirty="0"/>
              <a:t>list - customer editing page</a:t>
            </a:r>
            <a:br>
              <a:rPr lang="en-US" sz="3200" dirty="0"/>
            </a:br>
            <a:r>
              <a:rPr lang="en-US" sz="3200" dirty="0"/>
              <a:t>       </a:t>
            </a:r>
            <a:r>
              <a:rPr lang="en-US" sz="3200" dirty="0" smtClean="0"/>
              <a:t>-</a:t>
            </a:r>
            <a:r>
              <a:rPr lang="ro-RO" sz="3200" dirty="0" smtClean="0"/>
              <a:t> </a:t>
            </a:r>
            <a:r>
              <a:rPr lang="en-US" sz="3200" dirty="0" smtClean="0"/>
              <a:t>add </a:t>
            </a:r>
            <a:r>
              <a:rPr lang="en-US" sz="3200" dirty="0"/>
              <a:t>new customer button</a:t>
            </a:r>
            <a:br>
              <a:rPr lang="en-US" sz="3200" dirty="0"/>
            </a:br>
            <a:r>
              <a:rPr lang="en-US" sz="3200" dirty="0"/>
              <a:t>       </a:t>
            </a:r>
            <a:r>
              <a:rPr lang="en-US" sz="3200" dirty="0" smtClean="0"/>
              <a:t>-</a:t>
            </a:r>
            <a:r>
              <a:rPr lang="ro-RO" sz="3200" dirty="0" smtClean="0"/>
              <a:t> </a:t>
            </a:r>
            <a:r>
              <a:rPr lang="en-US" sz="3200" dirty="0" smtClean="0"/>
              <a:t>side </a:t>
            </a:r>
            <a:r>
              <a:rPr lang="en-US" sz="3200" dirty="0"/>
              <a:t>panel -navigation menu</a:t>
            </a:r>
            <a:br>
              <a:rPr lang="en-US" sz="3200" dirty="0"/>
            </a:br>
            <a:r>
              <a:rPr lang="en-US" sz="3200" dirty="0"/>
              <a:t>       </a:t>
            </a:r>
            <a:r>
              <a:rPr lang="en-US" sz="3200" dirty="0" smtClean="0"/>
              <a:t>-</a:t>
            </a:r>
            <a:r>
              <a:rPr lang="ro-RO" sz="3200" dirty="0" smtClean="0"/>
              <a:t> </a:t>
            </a:r>
            <a:r>
              <a:rPr lang="en-US" sz="3200" dirty="0" smtClean="0"/>
              <a:t>share </a:t>
            </a:r>
            <a:r>
              <a:rPr lang="en-US" sz="3200" dirty="0"/>
              <a:t>and export </a:t>
            </a:r>
            <a:r>
              <a:rPr lang="en-US" sz="3200" dirty="0" err="1"/>
              <a:t>db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      </a:t>
            </a:r>
            <a:r>
              <a:rPr lang="en-US" sz="3200" dirty="0" smtClean="0"/>
              <a:t>-</a:t>
            </a:r>
            <a:r>
              <a:rPr lang="ro-RO" sz="3200" dirty="0" smtClean="0"/>
              <a:t> </a:t>
            </a:r>
            <a:r>
              <a:rPr lang="en-US" sz="3200" dirty="0" smtClean="0"/>
              <a:t>import </a:t>
            </a:r>
            <a:r>
              <a:rPr lang="en-US" sz="3200" dirty="0" err="1"/>
              <a:t>db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      </a:t>
            </a:r>
            <a:r>
              <a:rPr lang="en-US" sz="3200" dirty="0" smtClean="0"/>
              <a:t>-</a:t>
            </a:r>
            <a:r>
              <a:rPr lang="ro-RO" sz="3200" dirty="0" smtClean="0"/>
              <a:t> </a:t>
            </a:r>
            <a:r>
              <a:rPr lang="en-US" sz="3200" dirty="0" smtClean="0"/>
              <a:t>delete </a:t>
            </a:r>
            <a:r>
              <a:rPr lang="en-US" sz="3200" dirty="0"/>
              <a:t>all</a:t>
            </a:r>
            <a:endParaRPr lang="hu-HU" sz="3200" dirty="0"/>
          </a:p>
          <a:p>
            <a:pPr marL="355600" indent="-90488"/>
            <a:r>
              <a:rPr lang="en-US" sz="3200" dirty="0" smtClean="0"/>
              <a:t>-</a:t>
            </a:r>
            <a:r>
              <a:rPr lang="ro-RO" sz="3200" dirty="0" smtClean="0"/>
              <a:t> </a:t>
            </a:r>
            <a:r>
              <a:rPr lang="en-US" sz="3200" dirty="0" smtClean="0"/>
              <a:t>generating </a:t>
            </a:r>
            <a:r>
              <a:rPr lang="en-US" sz="3200" dirty="0"/>
              <a:t>the widgets </a:t>
            </a:r>
            <a:r>
              <a:rPr lang="ro-RO" sz="3200" dirty="0" smtClean="0"/>
              <a:t>- </a:t>
            </a:r>
            <a:r>
              <a:rPr lang="en-US" sz="3200" dirty="0" smtClean="0"/>
              <a:t>1h </a:t>
            </a:r>
            <a:endParaRPr lang="ro-RO" sz="3200" dirty="0"/>
          </a:p>
          <a:p>
            <a:pPr marL="452438" indent="-90488"/>
            <a:r>
              <a:rPr lang="ro-RO" sz="3200" dirty="0" smtClean="0"/>
              <a:t>     </a:t>
            </a:r>
            <a:r>
              <a:rPr lang="en-US" sz="3200" dirty="0" smtClean="0"/>
              <a:t>-</a:t>
            </a:r>
            <a:r>
              <a:rPr lang="ro-RO" sz="3200" dirty="0" smtClean="0"/>
              <a:t> </a:t>
            </a:r>
            <a:r>
              <a:rPr lang="en-US" sz="3200" dirty="0" smtClean="0"/>
              <a:t>declaration </a:t>
            </a:r>
            <a:r>
              <a:rPr lang="en-US" sz="3200" dirty="0"/>
              <a:t>and </a:t>
            </a:r>
            <a:r>
              <a:rPr lang="en-US" sz="3200" dirty="0" err="1"/>
              <a:t>initiali</a:t>
            </a:r>
            <a:r>
              <a:rPr lang="ro-RO" sz="3200" dirty="0"/>
              <a:t>z</a:t>
            </a:r>
            <a:r>
              <a:rPr lang="en-US" sz="3200" dirty="0" err="1"/>
              <a:t>ation</a:t>
            </a:r>
            <a:r>
              <a:rPr lang="en-US" sz="3200" dirty="0"/>
              <a:t> </a:t>
            </a:r>
            <a:endParaRPr lang="hu-HU" sz="3200" dirty="0"/>
          </a:p>
          <a:p>
            <a:pPr marL="355600" indent="-90488"/>
            <a:r>
              <a:rPr lang="en-US" sz="3200" dirty="0" smtClean="0"/>
              <a:t>-</a:t>
            </a:r>
            <a:r>
              <a:rPr lang="ro-RO" sz="3200" dirty="0" smtClean="0"/>
              <a:t> </a:t>
            </a:r>
            <a:r>
              <a:rPr lang="en-US" sz="3200" dirty="0" smtClean="0"/>
              <a:t>creating </a:t>
            </a:r>
            <a:r>
              <a:rPr lang="en-US" sz="3200" dirty="0"/>
              <a:t>and integrating </a:t>
            </a:r>
            <a:r>
              <a:rPr lang="en-US" sz="3200" dirty="0" smtClean="0"/>
              <a:t>databases</a:t>
            </a:r>
            <a:r>
              <a:rPr lang="ro-RO" sz="3200" dirty="0" smtClean="0"/>
              <a:t> - </a:t>
            </a:r>
            <a:r>
              <a:rPr lang="en-US" sz="3200" dirty="0" smtClean="0"/>
              <a:t>4h</a:t>
            </a:r>
            <a:endParaRPr lang="hu-HU" sz="3200" dirty="0"/>
          </a:p>
          <a:p>
            <a:pPr marL="355600" indent="-90488"/>
            <a:r>
              <a:rPr lang="en-US" sz="3200" dirty="0" smtClean="0"/>
              <a:t>-</a:t>
            </a:r>
            <a:r>
              <a:rPr lang="ro-RO" sz="3200" dirty="0" smtClean="0"/>
              <a:t> </a:t>
            </a:r>
            <a:r>
              <a:rPr lang="en-US" sz="3200" dirty="0" smtClean="0"/>
              <a:t>integrating </a:t>
            </a:r>
            <a:r>
              <a:rPr lang="en-US" sz="3200" dirty="0"/>
              <a:t>with system apps (like calling and sending email) </a:t>
            </a:r>
            <a:r>
              <a:rPr lang="ro-RO" sz="3200" dirty="0" smtClean="0"/>
              <a:t>- </a:t>
            </a:r>
            <a:r>
              <a:rPr lang="en-US" sz="3200" dirty="0" smtClean="0"/>
              <a:t>4h</a:t>
            </a:r>
            <a:endParaRPr lang="hu-HU" sz="3200" dirty="0"/>
          </a:p>
          <a:p>
            <a:pPr marL="355600" indent="-90488"/>
            <a:r>
              <a:rPr lang="en-US" sz="3200" dirty="0" smtClean="0"/>
              <a:t>-</a:t>
            </a:r>
            <a:r>
              <a:rPr lang="ro-RO" sz="3200" dirty="0" smtClean="0"/>
              <a:t> </a:t>
            </a:r>
            <a:r>
              <a:rPr lang="en-US" sz="3200" dirty="0" smtClean="0"/>
              <a:t>implementing </a:t>
            </a:r>
            <a:r>
              <a:rPr lang="en-US" sz="3200" dirty="0"/>
              <a:t>notifications -</a:t>
            </a:r>
            <a:r>
              <a:rPr lang="en-US" sz="3200" dirty="0" smtClean="0"/>
              <a:t>1h</a:t>
            </a:r>
            <a:endParaRPr lang="hu-HU" sz="3200" dirty="0"/>
          </a:p>
          <a:p>
            <a:pPr marL="355600" indent="-90488"/>
            <a:r>
              <a:rPr lang="en-US" sz="3200" dirty="0" smtClean="0"/>
              <a:t>-</a:t>
            </a:r>
            <a:r>
              <a:rPr lang="ro-RO" sz="3200" dirty="0" smtClean="0"/>
              <a:t> </a:t>
            </a:r>
            <a:r>
              <a:rPr lang="en-US" sz="3200" dirty="0" smtClean="0"/>
              <a:t>searching </a:t>
            </a:r>
            <a:r>
              <a:rPr lang="en-US" sz="3200" dirty="0"/>
              <a:t>and repairing the bugs </a:t>
            </a:r>
            <a:r>
              <a:rPr lang="en-US" sz="3200" dirty="0" smtClean="0"/>
              <a:t>3h</a:t>
            </a:r>
            <a:endParaRPr lang="hu-HU" sz="32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67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Customer Administration App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3600" b="1" dirty="0" smtClean="0">
                <a:solidFill>
                  <a:srgbClr val="FF0000"/>
                </a:solidFill>
              </a:rPr>
              <a:t>The </a:t>
            </a:r>
            <a:r>
              <a:rPr lang="de-DE" sz="3600" b="1" dirty="0" smtClean="0">
                <a:solidFill>
                  <a:srgbClr val="FF0000"/>
                </a:solidFill>
              </a:rPr>
              <a:t>Goal </a:t>
            </a:r>
            <a:r>
              <a:rPr lang="de-DE" sz="3600" b="1" dirty="0" err="1">
                <a:solidFill>
                  <a:srgbClr val="FF0000"/>
                </a:solidFill>
              </a:rPr>
              <a:t>of</a:t>
            </a:r>
            <a:r>
              <a:rPr lang="de-DE" sz="3600" b="1" dirty="0">
                <a:solidFill>
                  <a:srgbClr val="FF0000"/>
                </a:solidFill>
              </a:rPr>
              <a:t> </a:t>
            </a:r>
            <a:r>
              <a:rPr lang="de-DE" sz="3600" b="1" dirty="0" err="1">
                <a:solidFill>
                  <a:srgbClr val="FF0000"/>
                </a:solidFill>
              </a:rPr>
              <a:t>the</a:t>
            </a:r>
            <a:r>
              <a:rPr lang="de-DE" sz="3600" b="1" dirty="0">
                <a:solidFill>
                  <a:srgbClr val="FF0000"/>
                </a:solidFill>
              </a:rPr>
              <a:t> App</a:t>
            </a:r>
            <a:endParaRPr lang="hu-HU" sz="3600" b="1" dirty="0">
              <a:solidFill>
                <a:srgbClr val="FF0000"/>
              </a:solidFill>
            </a:endParaRPr>
          </a:p>
          <a:p>
            <a:pPr algn="just"/>
            <a:endParaRPr lang="ro-RO" sz="2800" dirty="0" smtClean="0"/>
          </a:p>
          <a:p>
            <a:pPr algn="just"/>
            <a:r>
              <a:rPr lang="de-DE" sz="2800" dirty="0" err="1" smtClean="0"/>
              <a:t>They</a:t>
            </a:r>
            <a:r>
              <a:rPr lang="de-DE" sz="2800" dirty="0" smtClean="0"/>
              <a:t> </a:t>
            </a:r>
            <a:r>
              <a:rPr lang="de-DE" sz="2800" dirty="0" err="1"/>
              <a:t>should</a:t>
            </a:r>
            <a:r>
              <a:rPr lang="de-DE" sz="2800" dirty="0"/>
              <a:t> </a:t>
            </a:r>
            <a:r>
              <a:rPr lang="de-DE" sz="2800" dirty="0" err="1"/>
              <a:t>provide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user</a:t>
            </a:r>
            <a:r>
              <a:rPr lang="de-DE" sz="2800" dirty="0"/>
              <a:t> an </a:t>
            </a:r>
            <a:r>
              <a:rPr lang="de-DE" sz="2800" dirty="0" err="1" smtClean="0"/>
              <a:t>ea</a:t>
            </a:r>
            <a:r>
              <a:rPr lang="ro-RO" sz="2800" dirty="0" smtClean="0"/>
              <a:t>s</a:t>
            </a:r>
            <a:r>
              <a:rPr lang="de-DE" sz="2800" dirty="0" smtClean="0"/>
              <a:t>y </a:t>
            </a:r>
            <a:r>
              <a:rPr lang="de-DE" sz="2800" dirty="0" err="1"/>
              <a:t>way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input</a:t>
            </a:r>
            <a:r>
              <a:rPr lang="de-DE" sz="2800" dirty="0"/>
              <a:t> all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needed</a:t>
            </a:r>
            <a:r>
              <a:rPr lang="de-DE" sz="2800" dirty="0"/>
              <a:t> </a:t>
            </a:r>
            <a:r>
              <a:rPr lang="de-DE" sz="2800" dirty="0" err="1"/>
              <a:t>data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his</a:t>
            </a:r>
            <a:r>
              <a:rPr lang="de-DE" sz="2800" dirty="0"/>
              <a:t> </a:t>
            </a:r>
            <a:r>
              <a:rPr lang="de-DE" sz="2800" dirty="0" err="1"/>
              <a:t>customers</a:t>
            </a:r>
            <a:r>
              <a:rPr lang="de-DE" sz="2800" dirty="0"/>
              <a:t>. Also </a:t>
            </a:r>
            <a:r>
              <a:rPr lang="de-DE" sz="2800" dirty="0" err="1"/>
              <a:t>the</a:t>
            </a:r>
            <a:r>
              <a:rPr lang="de-DE" sz="2800" dirty="0"/>
              <a:t> App </a:t>
            </a:r>
            <a:r>
              <a:rPr lang="de-DE" sz="2800" dirty="0" err="1"/>
              <a:t>should</a:t>
            </a:r>
            <a:r>
              <a:rPr lang="de-DE" sz="2800" dirty="0"/>
              <a:t> </a:t>
            </a:r>
            <a:r>
              <a:rPr lang="de-DE" sz="2800" dirty="0" err="1"/>
              <a:t>be</a:t>
            </a:r>
            <a:r>
              <a:rPr lang="de-DE" sz="2800" dirty="0"/>
              <a:t> </a:t>
            </a:r>
            <a:r>
              <a:rPr lang="de-DE" sz="2800" dirty="0" err="1"/>
              <a:t>able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administrate</a:t>
            </a:r>
            <a:r>
              <a:rPr lang="de-DE" sz="2800" dirty="0"/>
              <a:t> </a:t>
            </a:r>
            <a:r>
              <a:rPr lang="de-DE" sz="2800" dirty="0" smtClean="0"/>
              <a:t>all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data</a:t>
            </a:r>
            <a:r>
              <a:rPr lang="de-DE" sz="2800" dirty="0"/>
              <a:t> </a:t>
            </a:r>
            <a:r>
              <a:rPr lang="de-DE" sz="2800" dirty="0" err="1"/>
              <a:t>set</a:t>
            </a:r>
            <a:r>
              <a:rPr lang="de-DE" sz="2800" dirty="0"/>
              <a:t>. </a:t>
            </a:r>
            <a:endParaRPr lang="ro-RO" sz="2800" dirty="0" smtClean="0"/>
          </a:p>
          <a:p>
            <a:pPr algn="just"/>
            <a:r>
              <a:rPr lang="de-DE" sz="2800" dirty="0" smtClean="0"/>
              <a:t>Also </a:t>
            </a:r>
            <a:r>
              <a:rPr lang="de-DE" sz="2800" dirty="0" err="1"/>
              <a:t>there</a:t>
            </a:r>
            <a:r>
              <a:rPr lang="de-DE" sz="2800" dirty="0"/>
              <a:t> </a:t>
            </a:r>
            <a:r>
              <a:rPr lang="de-DE" sz="2800" dirty="0" err="1"/>
              <a:t>has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be</a:t>
            </a:r>
            <a:r>
              <a:rPr lang="de-DE" sz="2800" dirty="0"/>
              <a:t> </a:t>
            </a:r>
            <a:r>
              <a:rPr lang="de-DE" sz="2800" dirty="0" smtClean="0"/>
              <a:t>a </a:t>
            </a:r>
            <a:r>
              <a:rPr lang="de-DE" sz="2800" dirty="0"/>
              <a:t>persistent </a:t>
            </a:r>
            <a:r>
              <a:rPr lang="de-DE" sz="2800" dirty="0" err="1"/>
              <a:t>data</a:t>
            </a:r>
            <a:r>
              <a:rPr lang="de-DE" sz="2800" dirty="0"/>
              <a:t> </a:t>
            </a:r>
            <a:r>
              <a:rPr lang="de-DE" sz="2800" dirty="0" err="1"/>
              <a:t>storage</a:t>
            </a:r>
            <a:r>
              <a:rPr lang="de-DE" sz="2800" dirty="0"/>
              <a:t> </a:t>
            </a:r>
            <a:r>
              <a:rPr lang="de-DE" sz="2800" dirty="0" err="1"/>
              <a:t>solution</a:t>
            </a:r>
            <a:r>
              <a:rPr lang="de-DE" sz="2800" dirty="0"/>
              <a:t>.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707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 smtClean="0"/>
              <a:t/>
            </a:r>
            <a:br>
              <a:rPr lang="ro-RO" b="1" dirty="0" smtClean="0"/>
            </a:br>
            <a:r>
              <a:rPr lang="de-DE" b="1" dirty="0" smtClean="0"/>
              <a:t>Task 1</a:t>
            </a:r>
            <a:r>
              <a:rPr lang="ro-RO" b="1" dirty="0" smtClean="0"/>
              <a:t> -</a:t>
            </a:r>
            <a:r>
              <a:rPr lang="de-DE" b="1" dirty="0" smtClean="0"/>
              <a:t> </a:t>
            </a:r>
            <a:r>
              <a:rPr lang="de-DE" b="1" dirty="0" err="1"/>
              <a:t>Brainstroming</a:t>
            </a:r>
            <a:r>
              <a:rPr lang="hu-HU" b="1" dirty="0"/>
              <a:t/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6274" y="2473693"/>
            <a:ext cx="10753725" cy="3766185"/>
          </a:xfrm>
        </p:spPr>
        <p:txBody>
          <a:bodyPr/>
          <a:lstStyle/>
          <a:p>
            <a:pPr marL="625475" indent="-625475">
              <a:buFont typeface="Wingdings" panose="05000000000000000000" pitchFamily="2" charset="2"/>
              <a:buChar char="v"/>
            </a:pPr>
            <a:r>
              <a:rPr lang="de-DE" sz="2800" dirty="0"/>
              <a:t>Brainstorming </a:t>
            </a:r>
            <a:r>
              <a:rPr lang="de-DE" sz="2800" dirty="0" err="1"/>
              <a:t>has</a:t>
            </a:r>
            <a:r>
              <a:rPr lang="de-DE" sz="2800" dirty="0"/>
              <a:t> </a:t>
            </a:r>
            <a:r>
              <a:rPr lang="de-DE" sz="2800" dirty="0" err="1"/>
              <a:t>no</a:t>
            </a:r>
            <a:r>
              <a:rPr lang="de-DE" sz="2800" dirty="0"/>
              <a:t> </a:t>
            </a:r>
            <a:r>
              <a:rPr lang="de-DE" sz="2800" dirty="0" err="1"/>
              <a:t>boundaries</a:t>
            </a:r>
            <a:r>
              <a:rPr lang="de-DE" sz="2800" dirty="0"/>
              <a:t> in </a:t>
            </a:r>
            <a:r>
              <a:rPr lang="de-DE" sz="2800" dirty="0" err="1"/>
              <a:t>regards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each</a:t>
            </a:r>
            <a:r>
              <a:rPr lang="de-DE" sz="2800" dirty="0"/>
              <a:t> </a:t>
            </a:r>
            <a:r>
              <a:rPr lang="de-DE" sz="2800" dirty="0" err="1"/>
              <a:t>team</a:t>
            </a:r>
            <a:r>
              <a:rPr lang="de-DE" sz="2800" dirty="0"/>
              <a:t> </a:t>
            </a:r>
            <a:r>
              <a:rPr lang="de-DE" sz="2800" dirty="0" err="1"/>
              <a:t>members</a:t>
            </a:r>
            <a:r>
              <a:rPr lang="de-DE" sz="2800" dirty="0"/>
              <a:t> </a:t>
            </a:r>
            <a:r>
              <a:rPr lang="de-DE" sz="2800" dirty="0" err="1"/>
              <a:t>opinion</a:t>
            </a:r>
            <a:r>
              <a:rPr lang="de-DE" sz="2800" dirty="0"/>
              <a:t>.</a:t>
            </a:r>
            <a:endParaRPr lang="hu-HU" sz="2800" dirty="0"/>
          </a:p>
          <a:p>
            <a:pPr marL="625475" indent="-625475">
              <a:buFont typeface="Wingdings" panose="05000000000000000000" pitchFamily="2" charset="2"/>
              <a:buChar char="v"/>
            </a:pPr>
            <a:r>
              <a:rPr lang="de-DE" sz="2800" dirty="0" err="1"/>
              <a:t>How</a:t>
            </a:r>
            <a:r>
              <a:rPr lang="de-DE" sz="2800" dirty="0"/>
              <a:t> </a:t>
            </a:r>
            <a:r>
              <a:rPr lang="de-DE" sz="2800" dirty="0" err="1"/>
              <a:t>should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app</a:t>
            </a:r>
            <a:r>
              <a:rPr lang="de-DE" sz="2800" dirty="0"/>
              <a:t> </a:t>
            </a:r>
            <a:r>
              <a:rPr lang="de-DE" sz="2800" dirty="0" err="1"/>
              <a:t>be</a:t>
            </a:r>
            <a:r>
              <a:rPr lang="de-DE" sz="2800" dirty="0"/>
              <a:t> </a:t>
            </a:r>
            <a:r>
              <a:rPr lang="de-DE" sz="2800" dirty="0" err="1"/>
              <a:t>named</a:t>
            </a:r>
            <a:r>
              <a:rPr lang="de-DE" sz="2800" dirty="0"/>
              <a:t>?</a:t>
            </a:r>
            <a:endParaRPr lang="hu-HU" sz="2800" dirty="0"/>
          </a:p>
          <a:p>
            <a:pPr marL="625475" indent="-625475">
              <a:buFont typeface="Wingdings" panose="05000000000000000000" pitchFamily="2" charset="2"/>
              <a:buChar char="v"/>
            </a:pPr>
            <a:r>
              <a:rPr lang="de-DE" sz="2800" dirty="0" err="1"/>
              <a:t>What</a:t>
            </a:r>
            <a:r>
              <a:rPr lang="de-DE" sz="2800" dirty="0"/>
              <a:t> </a:t>
            </a:r>
            <a:r>
              <a:rPr lang="de-DE" sz="2800" dirty="0" err="1"/>
              <a:t>functions</a:t>
            </a:r>
            <a:r>
              <a:rPr lang="de-DE" sz="2800" dirty="0"/>
              <a:t> </a:t>
            </a:r>
            <a:r>
              <a:rPr lang="de-DE" sz="2800" dirty="0" err="1"/>
              <a:t>should</a:t>
            </a:r>
            <a:r>
              <a:rPr lang="de-DE" sz="2800" dirty="0"/>
              <a:t> </a:t>
            </a:r>
            <a:r>
              <a:rPr lang="de-DE" sz="2800" dirty="0" err="1" smtClean="0"/>
              <a:t>provide</a:t>
            </a:r>
            <a:r>
              <a:rPr lang="ro-RO" sz="2800" dirty="0"/>
              <a:t>?</a:t>
            </a:r>
            <a:endParaRPr lang="hu-HU" sz="2800" dirty="0"/>
          </a:p>
          <a:p>
            <a:pPr marL="625475" indent="-625475">
              <a:buFont typeface="Wingdings" panose="05000000000000000000" pitchFamily="2" charset="2"/>
              <a:buChar char="v"/>
            </a:pPr>
            <a:r>
              <a:rPr lang="de-DE" sz="2800" dirty="0" err="1"/>
              <a:t>How</a:t>
            </a:r>
            <a:r>
              <a:rPr lang="de-DE" sz="2800" dirty="0"/>
              <a:t> </a:t>
            </a:r>
            <a:r>
              <a:rPr lang="de-DE" sz="2800" dirty="0" err="1"/>
              <a:t>should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GUI </a:t>
            </a:r>
            <a:r>
              <a:rPr lang="de-DE" sz="2800" dirty="0" err="1" smtClean="0"/>
              <a:t>look</a:t>
            </a:r>
            <a:r>
              <a:rPr lang="ro-RO" sz="2800" dirty="0" smtClean="0"/>
              <a:t>?</a:t>
            </a:r>
            <a:endParaRPr lang="hu-HU" sz="2800" dirty="0"/>
          </a:p>
          <a:p>
            <a:pPr marL="625475" indent="-625475">
              <a:buFont typeface="Wingdings" panose="05000000000000000000" pitchFamily="2" charset="2"/>
              <a:buChar char="v"/>
            </a:pP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04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b="1" dirty="0" smtClean="0"/>
              <a:t/>
            </a:r>
            <a:br>
              <a:rPr lang="ro-RO" b="1" dirty="0" smtClean="0"/>
            </a:br>
            <a:r>
              <a:rPr lang="de-DE" b="1" dirty="0" smtClean="0"/>
              <a:t>Task </a:t>
            </a:r>
            <a:r>
              <a:rPr lang="de-DE" b="1" dirty="0"/>
              <a:t>2 </a:t>
            </a:r>
            <a:r>
              <a:rPr lang="ro-RO" b="1" dirty="0" smtClean="0"/>
              <a:t>- </a:t>
            </a:r>
            <a:r>
              <a:rPr lang="de-DE" b="1" dirty="0" smtClean="0"/>
              <a:t>Analysis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current</a:t>
            </a:r>
            <a:r>
              <a:rPr lang="de-DE" b="1" dirty="0"/>
              <a:t> </a:t>
            </a:r>
            <a:r>
              <a:rPr lang="de-DE" b="1" dirty="0" err="1"/>
              <a:t>state</a:t>
            </a: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/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6274" y="2473693"/>
            <a:ext cx="10753725" cy="3766185"/>
          </a:xfrm>
        </p:spPr>
        <p:txBody>
          <a:bodyPr/>
          <a:lstStyle/>
          <a:p>
            <a:pPr marL="625475" lvl="0" indent="-625475">
              <a:buFont typeface="Wingdings" panose="05000000000000000000" pitchFamily="2" charset="2"/>
              <a:buChar char="v"/>
            </a:pPr>
            <a:r>
              <a:rPr lang="de-DE" sz="2800" dirty="0"/>
              <a:t>Look </a:t>
            </a:r>
            <a:r>
              <a:rPr lang="de-DE" sz="2800" dirty="0" err="1"/>
              <a:t>up</a:t>
            </a:r>
            <a:r>
              <a:rPr lang="de-DE" sz="2800" dirty="0"/>
              <a:t> </a:t>
            </a:r>
            <a:r>
              <a:rPr lang="de-DE" sz="2800" dirty="0" err="1"/>
              <a:t>if</a:t>
            </a:r>
            <a:r>
              <a:rPr lang="de-DE" sz="2800" dirty="0"/>
              <a:t> </a:t>
            </a:r>
            <a:r>
              <a:rPr lang="de-DE" sz="2800" dirty="0" err="1"/>
              <a:t>there</a:t>
            </a:r>
            <a:r>
              <a:rPr lang="de-DE" sz="2800" dirty="0"/>
              <a:t> </a:t>
            </a:r>
            <a:r>
              <a:rPr lang="de-DE" sz="2800" dirty="0" err="1"/>
              <a:t>are</a:t>
            </a:r>
            <a:r>
              <a:rPr lang="de-DE" sz="2800" dirty="0"/>
              <a:t> </a:t>
            </a:r>
            <a:r>
              <a:rPr lang="de-DE" sz="2800" dirty="0" err="1"/>
              <a:t>any</a:t>
            </a:r>
            <a:r>
              <a:rPr lang="de-DE" sz="2800" dirty="0"/>
              <a:t> </a:t>
            </a:r>
            <a:r>
              <a:rPr lang="de-DE" sz="2800" dirty="0" err="1"/>
              <a:t>similar</a:t>
            </a:r>
            <a:r>
              <a:rPr lang="de-DE" sz="2800" dirty="0"/>
              <a:t> </a:t>
            </a:r>
            <a:r>
              <a:rPr lang="de-DE" sz="2800" dirty="0" err="1"/>
              <a:t>apps</a:t>
            </a:r>
            <a:r>
              <a:rPr lang="de-DE" sz="2800" dirty="0"/>
              <a:t> </a:t>
            </a:r>
            <a:r>
              <a:rPr lang="ro-RO" sz="2800" dirty="0" smtClean="0"/>
              <a:t>in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ro-RO" sz="2800" dirty="0" err="1"/>
              <a:t>G</a:t>
            </a:r>
            <a:r>
              <a:rPr lang="de-DE" sz="2800" dirty="0" err="1" smtClean="0"/>
              <a:t>oogle</a:t>
            </a:r>
            <a:r>
              <a:rPr lang="de-DE" sz="2800" dirty="0" smtClean="0"/>
              <a:t> </a:t>
            </a:r>
            <a:r>
              <a:rPr lang="ro-RO" sz="2800" dirty="0" err="1"/>
              <a:t>P</a:t>
            </a:r>
            <a:r>
              <a:rPr lang="de-DE" sz="2800" dirty="0" err="1" smtClean="0"/>
              <a:t>lay</a:t>
            </a:r>
            <a:r>
              <a:rPr lang="de-DE" sz="2800" dirty="0" smtClean="0"/>
              <a:t> </a:t>
            </a:r>
            <a:r>
              <a:rPr lang="ro-RO" sz="2800" dirty="0" err="1"/>
              <a:t>S</a:t>
            </a:r>
            <a:r>
              <a:rPr lang="de-DE" sz="2800" dirty="0" err="1" smtClean="0"/>
              <a:t>tore</a:t>
            </a:r>
            <a:endParaRPr lang="hu-HU" sz="2800" dirty="0"/>
          </a:p>
          <a:p>
            <a:pPr marL="625475" indent="-625475">
              <a:buFont typeface="Wingdings" panose="05000000000000000000" pitchFamily="2" charset="2"/>
              <a:buChar char="v"/>
            </a:pPr>
            <a:r>
              <a:rPr lang="de-DE" sz="2800" dirty="0"/>
              <a:t>Look at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apps</a:t>
            </a:r>
            <a:r>
              <a:rPr lang="de-DE" sz="2800" dirty="0"/>
              <a:t> </a:t>
            </a:r>
            <a:r>
              <a:rPr lang="de-DE" sz="2800" dirty="0" err="1"/>
              <a:t>and</a:t>
            </a:r>
            <a:r>
              <a:rPr lang="de-DE" sz="2800" dirty="0"/>
              <a:t> </a:t>
            </a:r>
            <a:r>
              <a:rPr lang="de-DE" sz="2800" dirty="0" err="1"/>
              <a:t>analyse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advantages</a:t>
            </a:r>
            <a:r>
              <a:rPr lang="de-DE" sz="2800" dirty="0"/>
              <a:t> </a:t>
            </a:r>
            <a:r>
              <a:rPr lang="de-DE" sz="2800" dirty="0" err="1"/>
              <a:t>and</a:t>
            </a:r>
            <a:r>
              <a:rPr lang="de-DE" sz="2800" dirty="0"/>
              <a:t> </a:t>
            </a:r>
            <a:r>
              <a:rPr lang="de-DE" sz="2800" dirty="0" err="1"/>
              <a:t>disadvantages</a:t>
            </a:r>
            <a:r>
              <a:rPr lang="de-DE" sz="2800" dirty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ro-RO" sz="2800" dirty="0" smtClean="0"/>
              <a:t>t</a:t>
            </a:r>
            <a:r>
              <a:rPr lang="de-DE" sz="2800" dirty="0" smtClean="0"/>
              <a:t>he </a:t>
            </a:r>
            <a:r>
              <a:rPr lang="de-DE" sz="2800" dirty="0"/>
              <a:t>App</a:t>
            </a:r>
            <a:r>
              <a:rPr lang="de-DE" sz="2800" dirty="0" smtClean="0"/>
              <a:t>. </a:t>
            </a:r>
            <a:endParaRPr lang="ro-RO" sz="2800" dirty="0" smtClean="0"/>
          </a:p>
          <a:p>
            <a:pPr marL="625475" indent="-625475">
              <a:buFont typeface="Wingdings" panose="05000000000000000000" pitchFamily="2" charset="2"/>
              <a:buChar char="v"/>
            </a:pPr>
            <a:r>
              <a:rPr lang="ro-RO" sz="2800" dirty="0" smtClean="0"/>
              <a:t>W</a:t>
            </a:r>
            <a:r>
              <a:rPr lang="de-DE" sz="2800" dirty="0" smtClean="0"/>
              <a:t>rite down</a:t>
            </a:r>
            <a:r>
              <a:rPr lang="hu-HU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/>
              <a:t>most</a:t>
            </a:r>
            <a:r>
              <a:rPr lang="de-DE" sz="2800" dirty="0"/>
              <a:t> </a:t>
            </a:r>
            <a:r>
              <a:rPr lang="de-DE" sz="2800" dirty="0" err="1" smtClean="0"/>
              <a:t>common</a:t>
            </a:r>
            <a:r>
              <a:rPr lang="ro-RO" sz="2800" dirty="0" smtClean="0"/>
              <a:t> </a:t>
            </a:r>
            <a:r>
              <a:rPr lang="ro-RO" sz="2800" dirty="0" err="1" smtClean="0"/>
              <a:t>issues</a:t>
            </a:r>
            <a:r>
              <a:rPr lang="ro-RO" sz="2800" dirty="0" smtClean="0"/>
              <a:t>.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512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Task 3 </a:t>
            </a:r>
            <a:r>
              <a:rPr lang="ro-RO" dirty="0" smtClean="0"/>
              <a:t>- </a:t>
            </a:r>
            <a:r>
              <a:rPr lang="de-DE" dirty="0" err="1" smtClean="0"/>
              <a:t>To-be</a:t>
            </a:r>
            <a:r>
              <a:rPr lang="de-DE" dirty="0" smtClean="0"/>
              <a:t> </a:t>
            </a:r>
            <a:r>
              <a:rPr lang="de-DE" dirty="0" err="1"/>
              <a:t>analysis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5475" indent="-625475">
              <a:buFont typeface="Wingdings" panose="05000000000000000000" pitchFamily="2" charset="2"/>
              <a:buChar char="v"/>
            </a:pPr>
            <a:r>
              <a:rPr lang="de-DE" sz="2800" dirty="0"/>
              <a:t>Write down 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  <a:r>
              <a:rPr lang="de-DE" sz="2800" dirty="0" err="1" smtClean="0"/>
              <a:t>which</a:t>
            </a:r>
            <a:r>
              <a:rPr lang="de-DE" sz="2800" dirty="0" smtClean="0"/>
              <a:t> </a:t>
            </a:r>
            <a:r>
              <a:rPr lang="de-DE" sz="2800" dirty="0" err="1"/>
              <a:t>Programming</a:t>
            </a:r>
            <a:r>
              <a:rPr lang="de-DE" sz="2800" dirty="0"/>
              <a:t> </a:t>
            </a:r>
            <a:r>
              <a:rPr lang="de-DE" sz="2800" dirty="0" err="1"/>
              <a:t>language</a:t>
            </a:r>
            <a:r>
              <a:rPr lang="de-DE" sz="2800" dirty="0"/>
              <a:t> </a:t>
            </a:r>
            <a:r>
              <a:rPr lang="de-DE" sz="2800" dirty="0" err="1"/>
              <a:t>you</a:t>
            </a:r>
            <a:r>
              <a:rPr lang="de-DE" sz="2800" dirty="0"/>
              <a:t> </a:t>
            </a:r>
            <a:r>
              <a:rPr lang="de-DE" sz="2800" dirty="0" err="1"/>
              <a:t>are</a:t>
            </a:r>
            <a:r>
              <a:rPr lang="de-DE" sz="2800" dirty="0"/>
              <a:t> </a:t>
            </a:r>
            <a:r>
              <a:rPr lang="de-DE" sz="2800" dirty="0" err="1"/>
              <a:t>going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implement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app</a:t>
            </a:r>
            <a:r>
              <a:rPr lang="de-DE" sz="2800" dirty="0"/>
              <a:t>. </a:t>
            </a:r>
            <a:endParaRPr lang="ro-RO" sz="2800" dirty="0" smtClean="0"/>
          </a:p>
          <a:p>
            <a:pPr marL="625475" indent="-625475">
              <a:buFont typeface="Wingdings" panose="05000000000000000000" pitchFamily="2" charset="2"/>
              <a:buChar char="v"/>
            </a:pPr>
            <a:r>
              <a:rPr lang="de-DE" sz="2800" dirty="0" smtClean="0"/>
              <a:t>Write </a:t>
            </a:r>
            <a:r>
              <a:rPr lang="de-DE" sz="2800" dirty="0"/>
              <a:t>down </a:t>
            </a:r>
            <a:r>
              <a:rPr lang="de-DE" sz="2800" dirty="0" err="1"/>
              <a:t>exactly</a:t>
            </a:r>
            <a:r>
              <a:rPr lang="de-DE" sz="2800" dirty="0"/>
              <a:t> </a:t>
            </a:r>
            <a:r>
              <a:rPr lang="de-DE" sz="2800" dirty="0" err="1"/>
              <a:t>how</a:t>
            </a:r>
            <a:r>
              <a:rPr lang="de-DE" sz="2800" dirty="0"/>
              <a:t> </a:t>
            </a:r>
            <a:r>
              <a:rPr lang="de-DE" sz="2800" dirty="0" err="1"/>
              <a:t>you</a:t>
            </a:r>
            <a:r>
              <a:rPr lang="de-DE" sz="2800" dirty="0"/>
              <a:t> </a:t>
            </a:r>
            <a:r>
              <a:rPr lang="de-DE" sz="2800" dirty="0" err="1"/>
              <a:t>are</a:t>
            </a:r>
            <a:r>
              <a:rPr lang="de-DE" sz="2800" dirty="0"/>
              <a:t> </a:t>
            </a:r>
            <a:r>
              <a:rPr lang="de-DE" sz="2800" dirty="0" err="1"/>
              <a:t>going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solve</a:t>
            </a:r>
            <a:r>
              <a:rPr lang="de-DE" sz="2800" dirty="0"/>
              <a:t> </a:t>
            </a:r>
            <a:r>
              <a:rPr lang="de-DE" sz="2800" dirty="0" err="1"/>
              <a:t>each</a:t>
            </a:r>
            <a:r>
              <a:rPr lang="de-DE" sz="2800" dirty="0"/>
              <a:t> </a:t>
            </a:r>
            <a:r>
              <a:rPr lang="de-DE" sz="2800" dirty="0" err="1"/>
              <a:t>task</a:t>
            </a:r>
            <a:r>
              <a:rPr lang="de-DE" sz="2800" dirty="0"/>
              <a:t>.</a:t>
            </a:r>
            <a:endParaRPr lang="ro-RO" sz="2800" dirty="0"/>
          </a:p>
          <a:p>
            <a:pPr marL="625475" indent="-625475">
              <a:buFont typeface="Wingdings" panose="05000000000000000000" pitchFamily="2" charset="2"/>
              <a:buChar char="v"/>
            </a:pPr>
            <a:r>
              <a:rPr lang="de-DE" sz="2800" dirty="0"/>
              <a:t>Split </a:t>
            </a:r>
            <a:r>
              <a:rPr lang="de-DE" sz="2800" dirty="0" err="1"/>
              <a:t>up</a:t>
            </a:r>
            <a:r>
              <a:rPr lang="de-DE" sz="2800" dirty="0"/>
              <a:t> all Tasks in </a:t>
            </a:r>
            <a:r>
              <a:rPr lang="de-DE" sz="2800" dirty="0" err="1"/>
              <a:t>small</a:t>
            </a:r>
            <a:r>
              <a:rPr lang="de-DE" sz="2800" dirty="0"/>
              <a:t> </a:t>
            </a:r>
            <a:r>
              <a:rPr lang="de-DE" sz="2800" dirty="0" err="1"/>
              <a:t>portions</a:t>
            </a:r>
            <a:r>
              <a:rPr lang="ro-RO" sz="2800" dirty="0"/>
              <a:t>.</a:t>
            </a:r>
          </a:p>
          <a:p>
            <a:pPr marL="625475" indent="-625475">
              <a:buFont typeface="Wingdings" panose="05000000000000000000" pitchFamily="2" charset="2"/>
              <a:buChar char="v"/>
            </a:pPr>
            <a:r>
              <a:rPr lang="de-DE" sz="2800" dirty="0"/>
              <a:t>Write </a:t>
            </a:r>
            <a:r>
              <a:rPr lang="de-DE" sz="2800" dirty="0"/>
              <a:t>down all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milestones</a:t>
            </a:r>
            <a:r>
              <a:rPr lang="de-DE" sz="2800" dirty="0"/>
              <a:t> in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order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operations</a:t>
            </a:r>
            <a:r>
              <a:rPr lang="de-DE" sz="2800" dirty="0"/>
              <a:t>. </a:t>
            </a:r>
            <a:endParaRPr lang="ro-RO" sz="2800" dirty="0"/>
          </a:p>
          <a:p>
            <a:pPr marL="625475" indent="-625475">
              <a:buFont typeface="Wingdings" panose="05000000000000000000" pitchFamily="2" charset="2"/>
              <a:buChar char="v"/>
            </a:pPr>
            <a:r>
              <a:rPr lang="de-DE" sz="2800" dirty="0" err="1"/>
              <a:t>Estimate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 smtClean="0"/>
              <a:t>timelim</a:t>
            </a:r>
            <a:r>
              <a:rPr lang="ro-RO" sz="2800" dirty="0" smtClean="0"/>
              <a:t>i</a:t>
            </a:r>
            <a:r>
              <a:rPr lang="de-DE" sz="2800" dirty="0" smtClean="0"/>
              <a:t>t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 smtClean="0"/>
              <a:t>reach</a:t>
            </a:r>
            <a:r>
              <a:rPr lang="ro-RO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/>
              <a:t>each</a:t>
            </a:r>
            <a:r>
              <a:rPr lang="de-DE" sz="2800" dirty="0"/>
              <a:t> </a:t>
            </a:r>
            <a:r>
              <a:rPr lang="de-DE" sz="2800" dirty="0" err="1" smtClean="0"/>
              <a:t>milestone</a:t>
            </a:r>
            <a:r>
              <a:rPr lang="de-DE" sz="2800" dirty="0" smtClean="0"/>
              <a:t>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34359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 smtClean="0"/>
              <a:t>Needed</a:t>
            </a:r>
            <a:r>
              <a:rPr lang="ro-RO" dirty="0" smtClean="0"/>
              <a:t> </a:t>
            </a:r>
            <a:r>
              <a:rPr lang="ro-RO" dirty="0" err="1" smtClean="0"/>
              <a:t>informations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3768" y="2157731"/>
            <a:ext cx="11234870" cy="4368197"/>
          </a:xfrm>
        </p:spPr>
        <p:txBody>
          <a:bodyPr/>
          <a:lstStyle/>
          <a:p>
            <a:r>
              <a:rPr lang="ro-RO" sz="2800" dirty="0" err="1" smtClean="0">
                <a:solidFill>
                  <a:srgbClr val="FF0000"/>
                </a:solidFill>
              </a:rPr>
              <a:t>Name</a:t>
            </a:r>
            <a:r>
              <a:rPr lang="ro-RO" sz="2800" dirty="0" smtClean="0">
                <a:solidFill>
                  <a:srgbClr val="FF0000"/>
                </a:solidFill>
              </a:rPr>
              <a:t> of </a:t>
            </a:r>
            <a:r>
              <a:rPr lang="ro-RO" sz="2800" dirty="0" err="1" smtClean="0">
                <a:solidFill>
                  <a:srgbClr val="FF0000"/>
                </a:solidFill>
              </a:rPr>
              <a:t>the</a:t>
            </a:r>
            <a:r>
              <a:rPr lang="ro-RO" sz="2800" dirty="0" smtClean="0">
                <a:solidFill>
                  <a:srgbClr val="FF0000"/>
                </a:solidFill>
              </a:rPr>
              <a:t> </a:t>
            </a:r>
            <a:r>
              <a:rPr lang="ro-RO" sz="2800" dirty="0" err="1" smtClean="0">
                <a:solidFill>
                  <a:srgbClr val="FF0000"/>
                </a:solidFill>
              </a:rPr>
              <a:t>app</a:t>
            </a:r>
            <a:r>
              <a:rPr lang="ro-RO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err="1"/>
              <a:t>LinkApp</a:t>
            </a:r>
            <a:endParaRPr lang="ro-RO" sz="2800" dirty="0" smtClean="0">
              <a:solidFill>
                <a:srgbClr val="FF0000"/>
              </a:solidFill>
            </a:endParaRPr>
          </a:p>
          <a:p>
            <a:endParaRPr lang="ro-RO" dirty="0"/>
          </a:p>
          <a:p>
            <a:r>
              <a:rPr lang="ro-RO" sz="2800" dirty="0" smtClean="0">
                <a:solidFill>
                  <a:srgbClr val="FF0000"/>
                </a:solidFill>
              </a:rPr>
              <a:t>Logo</a:t>
            </a:r>
            <a:r>
              <a:rPr lang="ro-RO" dirty="0" smtClean="0"/>
              <a:t>: </a:t>
            </a:r>
            <a:endParaRPr lang="hu-HU" dirty="0"/>
          </a:p>
        </p:txBody>
      </p:sp>
      <p:grpSp>
        <p:nvGrpSpPr>
          <p:cNvPr id="6" name="Csoportba foglalás 5"/>
          <p:cNvGrpSpPr/>
          <p:nvPr/>
        </p:nvGrpSpPr>
        <p:grpSpPr>
          <a:xfrm>
            <a:off x="2293018" y="3245486"/>
            <a:ext cx="1638300" cy="1590675"/>
            <a:chOff x="3794560" y="3288180"/>
            <a:chExt cx="1638300" cy="1590675"/>
          </a:xfrm>
        </p:grpSpPr>
        <p:sp>
          <p:nvSpPr>
            <p:cNvPr id="5" name="Ellipse 1"/>
            <p:cNvSpPr/>
            <p:nvPr/>
          </p:nvSpPr>
          <p:spPr>
            <a:xfrm>
              <a:off x="3794560" y="3288180"/>
              <a:ext cx="1638300" cy="1590675"/>
            </a:xfrm>
            <a:prstGeom prst="ellipse">
              <a:avLst/>
            </a:prstGeom>
            <a:solidFill>
              <a:srgbClr val="EBE600"/>
            </a:solidFill>
            <a:ln>
              <a:solidFill>
                <a:srgbClr val="EBE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pic>
          <p:nvPicPr>
            <p:cNvPr id="4" name="Grafik 2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9512" y="3351847"/>
              <a:ext cx="1128395" cy="1085850"/>
            </a:xfrm>
            <a:prstGeom prst="rect">
              <a:avLst/>
            </a:prstGeom>
          </p:spPr>
        </p:pic>
      </p:grpSp>
      <p:sp>
        <p:nvSpPr>
          <p:cNvPr id="7" name="Szövegdoboz 6"/>
          <p:cNvSpPr txBox="1"/>
          <p:nvPr/>
        </p:nvSpPr>
        <p:spPr>
          <a:xfrm>
            <a:off x="6126360" y="2157731"/>
            <a:ext cx="5592278" cy="42165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Needed </a:t>
            </a:r>
            <a:r>
              <a:rPr lang="en-US" sz="2800" dirty="0">
                <a:solidFill>
                  <a:srgbClr val="FF0000"/>
                </a:solidFill>
              </a:rPr>
              <a:t>information</a:t>
            </a:r>
            <a:r>
              <a:rPr lang="ro-RO" sz="2800" dirty="0">
                <a:solidFill>
                  <a:srgbClr val="FF0000"/>
                </a:solidFill>
              </a:rPr>
              <a:t>s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  <a:endParaRPr lang="hu-HU" sz="2800" dirty="0">
              <a:solidFill>
                <a:srgbClr val="FF0000"/>
              </a:solidFill>
            </a:endParaRPr>
          </a:p>
          <a:p>
            <a:pPr marL="722313" lvl="0" indent="-366713">
              <a:buFont typeface="Wingdings" panose="05000000000000000000" pitchFamily="2" charset="2"/>
              <a:buChar char="§"/>
            </a:pPr>
            <a:r>
              <a:rPr lang="en-US" sz="2000" dirty="0"/>
              <a:t>First name</a:t>
            </a:r>
            <a:endParaRPr lang="hu-HU" sz="2000" dirty="0"/>
          </a:p>
          <a:p>
            <a:pPr marL="722313" lvl="0" indent="-366713">
              <a:buFont typeface="Wingdings" panose="05000000000000000000" pitchFamily="2" charset="2"/>
              <a:buChar char="§"/>
            </a:pPr>
            <a:r>
              <a:rPr lang="en-US" sz="2000" dirty="0"/>
              <a:t>Last name</a:t>
            </a:r>
            <a:endParaRPr lang="hu-HU" sz="2000" dirty="0"/>
          </a:p>
          <a:p>
            <a:pPr marL="722313" lvl="0" indent="-366713">
              <a:buFont typeface="Wingdings" panose="05000000000000000000" pitchFamily="2" charset="2"/>
              <a:buChar char="§"/>
            </a:pPr>
            <a:r>
              <a:rPr lang="en-US" sz="2000" dirty="0"/>
              <a:t>E-mail address</a:t>
            </a:r>
            <a:endParaRPr lang="hu-HU" sz="2000" dirty="0"/>
          </a:p>
          <a:p>
            <a:pPr marL="722313" lvl="0" indent="-366713">
              <a:buFont typeface="Wingdings" panose="05000000000000000000" pitchFamily="2" charset="2"/>
              <a:buChar char="§"/>
            </a:pPr>
            <a:r>
              <a:rPr lang="en-US" sz="2000" dirty="0"/>
              <a:t>Credit card number</a:t>
            </a:r>
            <a:endParaRPr lang="hu-HU" sz="2000" dirty="0"/>
          </a:p>
          <a:p>
            <a:pPr marL="722313" lvl="0" indent="-366713">
              <a:buFont typeface="Wingdings" panose="05000000000000000000" pitchFamily="2" charset="2"/>
              <a:buChar char="§"/>
            </a:pPr>
            <a:r>
              <a:rPr lang="en-US" sz="2000" dirty="0"/>
              <a:t>Phone number</a:t>
            </a:r>
            <a:endParaRPr lang="hu-HU" sz="2000" dirty="0"/>
          </a:p>
          <a:p>
            <a:pPr marL="722313" lvl="0" indent="-366713">
              <a:buFont typeface="Wingdings" panose="05000000000000000000" pitchFamily="2" charset="2"/>
              <a:buChar char="§"/>
            </a:pPr>
            <a:r>
              <a:rPr lang="en-US" sz="2000" dirty="0"/>
              <a:t>Profile picture</a:t>
            </a:r>
            <a:endParaRPr lang="hu-HU" sz="2000" dirty="0"/>
          </a:p>
          <a:p>
            <a:pPr marL="722313" lvl="0" indent="-366713">
              <a:buFont typeface="Wingdings" panose="05000000000000000000" pitchFamily="2" charset="2"/>
              <a:buChar char="§"/>
            </a:pPr>
            <a:r>
              <a:rPr lang="en-US" sz="2000" dirty="0"/>
              <a:t>Gender</a:t>
            </a:r>
            <a:endParaRPr lang="hu-HU" sz="2000" dirty="0"/>
          </a:p>
          <a:p>
            <a:pPr marL="722313" lvl="0" indent="-366713">
              <a:buFont typeface="Wingdings" panose="05000000000000000000" pitchFamily="2" charset="2"/>
              <a:buChar char="§"/>
            </a:pPr>
            <a:r>
              <a:rPr lang="en-US" sz="2000" dirty="0"/>
              <a:t>Country</a:t>
            </a:r>
            <a:endParaRPr lang="hu-HU" sz="2000" dirty="0"/>
          </a:p>
          <a:p>
            <a:pPr marL="722313" lvl="0" indent="-366713">
              <a:buFont typeface="Wingdings" panose="05000000000000000000" pitchFamily="2" charset="2"/>
              <a:buChar char="§"/>
            </a:pPr>
            <a:r>
              <a:rPr lang="en-US" sz="2000" dirty="0"/>
              <a:t>Address</a:t>
            </a:r>
            <a:endParaRPr lang="hu-HU" sz="2000" dirty="0"/>
          </a:p>
          <a:p>
            <a:pPr marL="722313" lvl="0" indent="-366713">
              <a:buFont typeface="Wingdings" panose="05000000000000000000" pitchFamily="2" charset="2"/>
              <a:buChar char="§"/>
            </a:pPr>
            <a:r>
              <a:rPr lang="en-US" sz="2000" dirty="0"/>
              <a:t>Age/Date of birth</a:t>
            </a:r>
            <a:endParaRPr lang="hu-HU" sz="2000" dirty="0"/>
          </a:p>
          <a:p>
            <a:pPr marL="722313" lvl="0" indent="-366713">
              <a:buFont typeface="Wingdings" panose="05000000000000000000" pitchFamily="2" charset="2"/>
              <a:buChar char="§"/>
            </a:pPr>
            <a:r>
              <a:rPr lang="en-US" sz="2000" dirty="0"/>
              <a:t>Company Address (optional)</a:t>
            </a:r>
            <a:endParaRPr lang="hu-HU" sz="2000" dirty="0"/>
          </a:p>
          <a:p>
            <a:pPr marL="722313" lvl="0" indent="-366713">
              <a:buFont typeface="Wingdings" panose="05000000000000000000" pitchFamily="2" charset="2"/>
              <a:buChar char="§"/>
            </a:pPr>
            <a:r>
              <a:rPr lang="en-US" sz="2000" dirty="0"/>
              <a:t>Company Name (optional)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05848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/>
            </a:r>
            <a:br>
              <a:rPr lang="ro-RO" dirty="0" smtClean="0"/>
            </a:br>
            <a:r>
              <a:rPr lang="en-US" dirty="0" smtClean="0"/>
              <a:t>Analysis </a:t>
            </a:r>
            <a:r>
              <a:rPr lang="en-US" dirty="0"/>
              <a:t>of other apps: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398489"/>
              </p:ext>
            </p:extLst>
          </p:nvPr>
        </p:nvGraphicFramePr>
        <p:xfrm>
          <a:off x="3563155" y="1667944"/>
          <a:ext cx="5195834" cy="5190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1562">
                  <a:extLst>
                    <a:ext uri="{9D8B030D-6E8A-4147-A177-3AD203B41FA5}">
                      <a16:colId xmlns:a16="http://schemas.microsoft.com/office/drawing/2014/main" val="74386208"/>
                    </a:ext>
                  </a:extLst>
                </a:gridCol>
                <a:gridCol w="1732136">
                  <a:extLst>
                    <a:ext uri="{9D8B030D-6E8A-4147-A177-3AD203B41FA5}">
                      <a16:colId xmlns:a16="http://schemas.microsoft.com/office/drawing/2014/main" val="593289475"/>
                    </a:ext>
                  </a:extLst>
                </a:gridCol>
                <a:gridCol w="1732136">
                  <a:extLst>
                    <a:ext uri="{9D8B030D-6E8A-4147-A177-3AD203B41FA5}">
                      <a16:colId xmlns:a16="http://schemas.microsoft.com/office/drawing/2014/main" val="1177680429"/>
                    </a:ext>
                  </a:extLst>
                </a:gridCol>
              </a:tblGrid>
              <a:tr h="214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App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06" marR="5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Advantages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06" marR="5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Disadvantages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06" marR="57706" marT="0" marB="0"/>
                </a:tc>
                <a:extLst>
                  <a:ext uri="{0D108BD9-81ED-4DB2-BD59-A6C34878D82A}">
                    <a16:rowId xmlns:a16="http://schemas.microsoft.com/office/drawing/2014/main" val="1372126173"/>
                  </a:ext>
                </a:extLst>
              </a:tr>
              <a:tr h="10825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HubSopt CRM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06" marR="5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 it’s free</a:t>
                      </a:r>
                      <a:endParaRPr lang="hu-HU" sz="9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 offers many tools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06" marR="5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-phone and chat support is not free</a:t>
                      </a:r>
                      <a:endParaRPr lang="hu-HU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-language support is not working properly</a:t>
                      </a:r>
                      <a:endParaRPr lang="hu-HU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 difficult for newcomers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06" marR="57706" marT="0" marB="0"/>
                </a:tc>
                <a:extLst>
                  <a:ext uri="{0D108BD9-81ED-4DB2-BD59-A6C34878D82A}">
                    <a16:rowId xmlns:a16="http://schemas.microsoft.com/office/drawing/2014/main" val="347313319"/>
                  </a:ext>
                </a:extLst>
              </a:tr>
              <a:tr h="645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Customer manager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06" marR="5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-it’s free</a:t>
                      </a:r>
                      <a:endParaRPr lang="hu-HU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-it’s simple and easy to use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06" marR="5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-does not offer many tools</a:t>
                      </a:r>
                      <a:endParaRPr lang="hu-HU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 a bit too primitive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06" marR="57706" marT="0" marB="0"/>
                </a:tc>
                <a:extLst>
                  <a:ext uri="{0D108BD9-81ED-4DB2-BD59-A6C34878D82A}">
                    <a16:rowId xmlns:a16="http://schemas.microsoft.com/office/drawing/2014/main" val="728857405"/>
                  </a:ext>
                </a:extLst>
              </a:tr>
              <a:tr h="10825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Customer database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06" marR="5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-it’s free</a:t>
                      </a:r>
                      <a:endParaRPr lang="hu-HU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-it’s simple and easy to use</a:t>
                      </a:r>
                      <a:endParaRPr lang="hu-HU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 it’s customizable for every customer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06" marR="5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-does not offer many tools</a:t>
                      </a:r>
                      <a:endParaRPr lang="hu-HU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 a bit too primitive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06" marR="57706" marT="0" marB="0"/>
                </a:tc>
                <a:extLst>
                  <a:ext uri="{0D108BD9-81ED-4DB2-BD59-A6C34878D82A}">
                    <a16:rowId xmlns:a16="http://schemas.microsoft.com/office/drawing/2014/main" val="2390662992"/>
                  </a:ext>
                </a:extLst>
              </a:tr>
              <a:tr h="1300933">
                <a:tc>
                  <a:txBody>
                    <a:bodyPr/>
                    <a:lstStyle/>
                    <a:p>
                      <a:pPr>
                        <a:lnSpc>
                          <a:spcPts val="2625"/>
                        </a:lnSpc>
                        <a:spcBef>
                          <a:spcPts val="1875"/>
                        </a:spcBef>
                        <a:spcAft>
                          <a:spcPts val="750"/>
                        </a:spcAft>
                      </a:pPr>
                      <a:r>
                        <a:rPr lang="de-DE" sz="1200" kern="1800">
                          <a:effectLst/>
                        </a:rPr>
                        <a:t>LEADer</a:t>
                      </a:r>
                      <a:endParaRPr lang="hu-HU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06" marR="5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-it’s free</a:t>
                      </a:r>
                      <a:endParaRPr lang="hu-HU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 basic functionalities(adding contacts, notifications for events, in-app phone system, labels)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06" marR="5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-the design is ugly and not customizable</a:t>
                      </a:r>
                      <a:endParaRPr lang="hu-HU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-the interface is too chunky and dense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06" marR="57706" marT="0" marB="0"/>
                </a:tc>
                <a:extLst>
                  <a:ext uri="{0D108BD9-81ED-4DB2-BD59-A6C34878D82A}">
                    <a16:rowId xmlns:a16="http://schemas.microsoft.com/office/drawing/2014/main" val="2452549585"/>
                  </a:ext>
                </a:extLst>
              </a:tr>
              <a:tr h="864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Zoho CRM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06" marR="5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 data visualization</a:t>
                      </a:r>
                      <a:endParaRPr lang="hu-HU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 in-app phone system</a:t>
                      </a:r>
                      <a:endParaRPr lang="hu-HU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-calendar</a:t>
                      </a:r>
                      <a:endParaRPr lang="hu-HU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-map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06" marR="5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-it’s not free</a:t>
                      </a:r>
                      <a:endParaRPr lang="hu-HU" sz="9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 bad customer support</a:t>
                      </a:r>
                      <a:endParaRPr lang="hu-HU" sz="9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06" marR="57706" marT="0" marB="0"/>
                </a:tc>
                <a:extLst>
                  <a:ext uri="{0D108BD9-81ED-4DB2-BD59-A6C34878D82A}">
                    <a16:rowId xmlns:a16="http://schemas.microsoft.com/office/drawing/2014/main" val="3986056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57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/>
            </a:r>
            <a:br>
              <a:rPr lang="ro-RO" dirty="0" smtClean="0"/>
            </a:br>
            <a:r>
              <a:rPr lang="en-US" dirty="0" smtClean="0"/>
              <a:t>Functionalities</a:t>
            </a:r>
            <a:r>
              <a:rPr lang="en-US" dirty="0"/>
              <a:t>: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Basic:</a:t>
            </a:r>
            <a:endParaRPr lang="hu-HU" sz="3600" b="1" dirty="0">
              <a:solidFill>
                <a:srgbClr val="FF0000"/>
              </a:solidFill>
            </a:endParaRPr>
          </a:p>
          <a:p>
            <a:pPr marL="625475" indent="-625475">
              <a:buFont typeface="Wingdings" panose="05000000000000000000" pitchFamily="2" charset="2"/>
              <a:buChar char="v"/>
            </a:pPr>
            <a:r>
              <a:rPr lang="en-US" sz="2800" dirty="0"/>
              <a:t>adding and reviewing customer data</a:t>
            </a:r>
            <a:endParaRPr lang="hu-HU" sz="2800" dirty="0"/>
          </a:p>
          <a:p>
            <a:pPr marL="625475" lvl="0" indent="-625475">
              <a:buFont typeface="Wingdings" panose="05000000000000000000" pitchFamily="2" charset="2"/>
              <a:buChar char="v"/>
            </a:pPr>
            <a:r>
              <a:rPr lang="en-US" sz="2800" dirty="0"/>
              <a:t>dashboard, contacts</a:t>
            </a:r>
            <a:endParaRPr lang="hu-HU" sz="2800" dirty="0"/>
          </a:p>
          <a:p>
            <a:pPr marL="625475" lvl="0" indent="-625475">
              <a:buFont typeface="Wingdings" panose="05000000000000000000" pitchFamily="2" charset="2"/>
              <a:buChar char="v"/>
            </a:pPr>
            <a:r>
              <a:rPr lang="en-US" sz="2800" dirty="0"/>
              <a:t>multiple languages</a:t>
            </a:r>
            <a:endParaRPr lang="hu-HU" sz="2800" dirty="0"/>
          </a:p>
          <a:p>
            <a:pPr marL="625475" lvl="0" indent="-625475">
              <a:buFont typeface="Wingdings" panose="05000000000000000000" pitchFamily="2" charset="2"/>
              <a:buChar char="v"/>
            </a:pPr>
            <a:r>
              <a:rPr lang="en-US" sz="2800" dirty="0"/>
              <a:t>notification system</a:t>
            </a:r>
            <a:endParaRPr lang="hu-HU" sz="2800" dirty="0"/>
          </a:p>
          <a:p>
            <a:pPr marL="625475" indent="-625475">
              <a:buFont typeface="Wingdings" panose="05000000000000000000" pitchFamily="2" charset="2"/>
              <a:buChar char="v"/>
            </a:pPr>
            <a:r>
              <a:rPr lang="en-US" sz="2800" dirty="0"/>
              <a:t>search system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23542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/>
            </a:r>
            <a:br>
              <a:rPr lang="ro-RO" dirty="0" smtClean="0"/>
            </a:br>
            <a:r>
              <a:rPr lang="en-US" dirty="0" smtClean="0"/>
              <a:t>Functionalities</a:t>
            </a:r>
            <a:r>
              <a:rPr lang="en-US" dirty="0"/>
              <a:t>: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3600" b="1" dirty="0" smtClean="0">
                <a:solidFill>
                  <a:srgbClr val="FF0000"/>
                </a:solidFill>
              </a:rPr>
              <a:t>Plus</a:t>
            </a:r>
            <a:r>
              <a:rPr lang="en-US" sz="3600" b="1" dirty="0" smtClean="0">
                <a:solidFill>
                  <a:srgbClr val="FF0000"/>
                </a:solidFill>
              </a:rPr>
              <a:t>:</a:t>
            </a:r>
            <a:endParaRPr lang="hu-HU" sz="3600" b="1" dirty="0" smtClean="0">
              <a:solidFill>
                <a:srgbClr val="FF0000"/>
              </a:solidFill>
            </a:endParaRPr>
          </a:p>
          <a:p>
            <a:pPr marL="625475" lvl="0" indent="-625475">
              <a:buFont typeface="Wingdings" panose="05000000000000000000" pitchFamily="2" charset="2"/>
              <a:buChar char="v"/>
            </a:pPr>
            <a:r>
              <a:rPr lang="en-US" sz="2800" dirty="0"/>
              <a:t>profit and loss visualization</a:t>
            </a:r>
            <a:endParaRPr lang="hu-HU" sz="2800" dirty="0"/>
          </a:p>
          <a:p>
            <a:pPr marL="625475" lvl="0" indent="-625475">
              <a:buFont typeface="Wingdings" panose="05000000000000000000" pitchFamily="2" charset="2"/>
              <a:buChar char="v"/>
            </a:pPr>
            <a:r>
              <a:rPr lang="en-US" sz="2800" dirty="0"/>
              <a:t>map visualization</a:t>
            </a:r>
            <a:endParaRPr lang="hu-HU" sz="2800" dirty="0"/>
          </a:p>
          <a:p>
            <a:pPr marL="625475" lvl="0" indent="-625475">
              <a:buFont typeface="Wingdings" panose="05000000000000000000" pitchFamily="2" charset="2"/>
              <a:buChar char="v"/>
            </a:pPr>
            <a:r>
              <a:rPr lang="en-US" sz="2800" dirty="0"/>
              <a:t>tasks and events</a:t>
            </a:r>
            <a:endParaRPr lang="hu-HU" sz="2800" dirty="0"/>
          </a:p>
          <a:p>
            <a:pPr marL="625475" lvl="0" indent="-625475">
              <a:buFont typeface="Wingdings" panose="05000000000000000000" pitchFamily="2" charset="2"/>
              <a:buChar char="v"/>
            </a:pPr>
            <a:r>
              <a:rPr lang="en-US" sz="2800" dirty="0"/>
              <a:t>priority system</a:t>
            </a:r>
            <a:endParaRPr lang="hu-HU" sz="2800" dirty="0"/>
          </a:p>
          <a:p>
            <a:pPr marL="625475" indent="-625475">
              <a:buFont typeface="Wingdings" panose="05000000000000000000" pitchFamily="2" charset="2"/>
              <a:buChar char="v"/>
            </a:pPr>
            <a:r>
              <a:rPr lang="en-US" sz="2800" dirty="0"/>
              <a:t>live chat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23034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gyvárosi">
  <a:themeElements>
    <a:clrScheme name="Nagyváros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Nagyváros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agyváros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Nagyvárosi</Template>
  <TotalTime>98</TotalTime>
  <Words>777</Words>
  <Application>Microsoft Office PowerPoint</Application>
  <PresentationFormat>Szélesvásznú</PresentationFormat>
  <Paragraphs>186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Nagyvárosi</vt:lpstr>
      <vt:lpstr>Proiectarea unei aplicații pentru deservirea clienților</vt:lpstr>
      <vt:lpstr>Customer Administration App</vt:lpstr>
      <vt:lpstr> Task 1 - Brainstroming </vt:lpstr>
      <vt:lpstr>  Task 2 - Analysis of the current state  </vt:lpstr>
      <vt:lpstr>Task 3 - To-be analysis</vt:lpstr>
      <vt:lpstr>Needed informations</vt:lpstr>
      <vt:lpstr> Analysis of other apps: </vt:lpstr>
      <vt:lpstr> Functionalities: </vt:lpstr>
      <vt:lpstr> Functionalities: </vt:lpstr>
      <vt:lpstr> Functionalities: </vt:lpstr>
      <vt:lpstr> Functionalities: </vt:lpstr>
      <vt:lpstr>Example: Brainstorming</vt:lpstr>
      <vt:lpstr>Example: Brainstorming</vt:lpstr>
      <vt:lpstr>Example: Brainstorming</vt:lpstr>
      <vt:lpstr>Example: Analysis of the current state</vt:lpstr>
      <vt:lpstr>Example: Analysis of the current state</vt:lpstr>
      <vt:lpstr>Example: To-be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Instalare mediu de dare</dc:title>
  <dc:creator>Kati</dc:creator>
  <cp:lastModifiedBy>Kati</cp:lastModifiedBy>
  <cp:revision>18</cp:revision>
  <dcterms:created xsi:type="dcterms:W3CDTF">2020-02-04T16:34:25Z</dcterms:created>
  <dcterms:modified xsi:type="dcterms:W3CDTF">2020-02-07T08:22:01Z</dcterms:modified>
</cp:coreProperties>
</file>